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notesSlides/notesSlide8.xml" ContentType="application/vnd.openxmlformats-officedocument.presentationml.notesSlide+xml"/>
  <Override PartName="/ppt/tags/tag22.xml" ContentType="application/vnd.openxmlformats-officedocument.presentationml.tags+xml"/>
  <Override PartName="/ppt/notesSlides/notesSlide9.xml" ContentType="application/vnd.openxmlformats-officedocument.presentationml.notesSlide+xml"/>
  <Override PartName="/ppt/tags/tag23.xml" ContentType="application/vnd.openxmlformats-officedocument.presentationml.tags+xml"/>
  <Override PartName="/ppt/notesSlides/notesSlide10.xml" ContentType="application/vnd.openxmlformats-officedocument.presentationml.notesSlide+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notesSlides/notesSlide12.xml" ContentType="application/vnd.openxmlformats-officedocument.presentationml.notesSlide+xml"/>
  <Override PartName="/ppt/tags/tag26.xml" ContentType="application/vnd.openxmlformats-officedocument.presentationml.tags+xml"/>
  <Override PartName="/ppt/notesSlides/notesSlide13.xml" ContentType="application/vnd.openxmlformats-officedocument.presentationml.notesSlide+xml"/>
  <Override PartName="/ppt/tags/tag27.xml" ContentType="application/vnd.openxmlformats-officedocument.presentationml.tags+xml"/>
  <Override PartName="/ppt/notesSlides/notesSlide14.xml" ContentType="application/vnd.openxmlformats-officedocument.presentationml.notesSlide+xml"/>
  <Override PartName="/ppt/tags/tag28.xml" ContentType="application/vnd.openxmlformats-officedocument.presentationml.tags+xml"/>
  <Override PartName="/ppt/notesSlides/notesSlide15.xml" ContentType="application/vnd.openxmlformats-officedocument.presentationml.notesSlide+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notesSlides/notesSlide17.xml" ContentType="application/vnd.openxmlformats-officedocument.presentationml.notesSlide+xml"/>
  <Override PartName="/ppt/tags/tag31.xml" ContentType="application/vnd.openxmlformats-officedocument.presentationml.tags+xml"/>
  <Override PartName="/ppt/notesSlides/notesSlide18.xml" ContentType="application/vnd.openxmlformats-officedocument.presentationml.notesSlide+xml"/>
  <Override PartName="/ppt/tags/tag32.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5"/>
  </p:notesMasterIdLst>
  <p:sldIdLst>
    <p:sldId id="256" r:id="rId6"/>
    <p:sldId id="268" r:id="rId7"/>
    <p:sldId id="269" r:id="rId8"/>
    <p:sldId id="270" r:id="rId9"/>
    <p:sldId id="284" r:id="rId10"/>
    <p:sldId id="271" r:id="rId11"/>
    <p:sldId id="283" r:id="rId12"/>
    <p:sldId id="287" r:id="rId13"/>
    <p:sldId id="272" r:id="rId14"/>
    <p:sldId id="286" r:id="rId15"/>
    <p:sldId id="285" r:id="rId16"/>
    <p:sldId id="276" r:id="rId17"/>
    <p:sldId id="281" r:id="rId18"/>
    <p:sldId id="277" r:id="rId19"/>
    <p:sldId id="260" r:id="rId20"/>
    <p:sldId id="278" r:id="rId21"/>
    <p:sldId id="279" r:id="rId22"/>
    <p:sldId id="257" r:id="rId23"/>
    <p:sldId id="258"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F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725" autoAdjust="0"/>
  </p:normalViewPr>
  <p:slideViewPr>
    <p:cSldViewPr snapToGrid="0">
      <p:cViewPr varScale="1">
        <p:scale>
          <a:sx n="54" d="100"/>
          <a:sy n="54" d="100"/>
        </p:scale>
        <p:origin x="10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8C18D1-1AD7-41C3-8A59-C301E2B8A3BC}" type="datetimeFigureOut">
              <a:rPr lang="en-IE" smtClean="0"/>
              <a:t>01/03/2021</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24AFD5-6CA5-4BE8-A1BF-23473A72A4B5}" type="slidenum">
              <a:rPr lang="en-IE" smtClean="0"/>
              <a:t>‹#›</a:t>
            </a:fld>
            <a:endParaRPr lang="en-IE"/>
          </a:p>
        </p:txBody>
      </p:sp>
    </p:spTree>
    <p:extLst>
      <p:ext uri="{BB962C8B-B14F-4D97-AF65-F5344CB8AC3E}">
        <p14:creationId xmlns:p14="http://schemas.microsoft.com/office/powerpoint/2010/main" val="416687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024AFD5-6CA5-4BE8-A1BF-23473A72A4B5}" type="slidenum">
              <a:rPr lang="en-IE" smtClean="0"/>
              <a:t>1</a:t>
            </a:fld>
            <a:endParaRPr lang="en-IE"/>
          </a:p>
        </p:txBody>
      </p:sp>
    </p:spTree>
    <p:extLst>
      <p:ext uri="{BB962C8B-B14F-4D97-AF65-F5344CB8AC3E}">
        <p14:creationId xmlns:p14="http://schemas.microsoft.com/office/powerpoint/2010/main" val="1672842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three year project which commenced in April 2020. </a:t>
            </a:r>
            <a:r>
              <a:rPr lang="en-US" dirty="0" smtClean="0"/>
              <a:t>There are 5 work packages in the project, Firstly the development of an analyzable database and tools</a:t>
            </a:r>
            <a:r>
              <a:rPr lang="en-US" baseline="0" dirty="0" smtClean="0"/>
              <a:t> to support analyses and this is the work package we are sharing today. The other work packages are at various stages of completion and I will touch on each of them briefly in this presentation.</a:t>
            </a:r>
            <a:endParaRPr lang="en-IE" dirty="0"/>
          </a:p>
        </p:txBody>
      </p:sp>
      <p:sp>
        <p:nvSpPr>
          <p:cNvPr id="4" name="Slide Number Placeholder 3"/>
          <p:cNvSpPr>
            <a:spLocks noGrp="1"/>
          </p:cNvSpPr>
          <p:nvPr>
            <p:ph type="sldNum" sz="quarter" idx="10"/>
          </p:nvPr>
        </p:nvSpPr>
        <p:spPr/>
        <p:txBody>
          <a:bodyPr/>
          <a:lstStyle/>
          <a:p>
            <a:fld id="{A024AFD5-6CA5-4BE8-A1BF-23473A72A4B5}" type="slidenum">
              <a:rPr lang="en-IE" smtClean="0"/>
              <a:t>10</a:t>
            </a:fld>
            <a:endParaRPr lang="en-IE"/>
          </a:p>
        </p:txBody>
      </p:sp>
    </p:spTree>
    <p:extLst>
      <p:ext uri="{BB962C8B-B14F-4D97-AF65-F5344CB8AC3E}">
        <p14:creationId xmlns:p14="http://schemas.microsoft.com/office/powerpoint/2010/main" val="1624550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developing the database we started the </a:t>
            </a:r>
            <a:r>
              <a:rPr lang="en-US" baseline="0" dirty="0" smtClean="0"/>
              <a:t>data extraction in 2013 corresponding with </a:t>
            </a:r>
            <a:r>
              <a:rPr lang="en-US" dirty="0" smtClean="0"/>
              <a:t>the introduction of PRISM and went as far as the end of the</a:t>
            </a:r>
            <a:r>
              <a:rPr lang="en-US" baseline="0" dirty="0" smtClean="0"/>
              <a:t> last complete year – 2019. We cleaned, recoded, categorized, geo-</a:t>
            </a:r>
            <a:r>
              <a:rPr lang="en-US" baseline="0" dirty="0" err="1" smtClean="0"/>
              <a:t>maped</a:t>
            </a:r>
            <a:r>
              <a:rPr lang="en-US" baseline="0" dirty="0" smtClean="0"/>
              <a:t>, linked notifications data and </a:t>
            </a:r>
            <a:r>
              <a:rPr lang="en-US" baseline="0" dirty="0" err="1" smtClean="0"/>
              <a:t>centre</a:t>
            </a:r>
            <a:r>
              <a:rPr lang="en-US" baseline="0" dirty="0" smtClean="0"/>
              <a:t> data. We convened panels with potential end users to inform inclusions. We developed a </a:t>
            </a:r>
            <a:r>
              <a:rPr lang="en-US" baseline="0" dirty="0" smtClean="0"/>
              <a:t>Data quality framework in line with the national standards.</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We developed </a:t>
            </a:r>
            <a:r>
              <a:rPr lang="en-IE" dirty="0" smtClean="0"/>
              <a:t>tools to support interpretation and use which Paul will take you through </a:t>
            </a:r>
            <a:r>
              <a:rPr lang="en-IE" dirty="0" smtClean="0"/>
              <a:t>in the next presentation.</a:t>
            </a:r>
            <a:endParaRPr lang="en-IE" dirty="0" smtClean="0"/>
          </a:p>
          <a:p>
            <a:endParaRPr lang="en-IE" dirty="0"/>
          </a:p>
        </p:txBody>
      </p:sp>
      <p:sp>
        <p:nvSpPr>
          <p:cNvPr id="4" name="Slide Number Placeholder 3"/>
          <p:cNvSpPr>
            <a:spLocks noGrp="1"/>
          </p:cNvSpPr>
          <p:nvPr>
            <p:ph type="sldNum" sz="quarter" idx="10"/>
          </p:nvPr>
        </p:nvSpPr>
        <p:spPr/>
        <p:txBody>
          <a:bodyPr/>
          <a:lstStyle/>
          <a:p>
            <a:fld id="{A024AFD5-6CA5-4BE8-A1BF-23473A72A4B5}" type="slidenum">
              <a:rPr lang="en-IE" smtClean="0"/>
              <a:t>11</a:t>
            </a:fld>
            <a:endParaRPr lang="en-IE"/>
          </a:p>
        </p:txBody>
      </p:sp>
    </p:spTree>
    <p:extLst>
      <p:ext uri="{BB962C8B-B14F-4D97-AF65-F5344CB8AC3E}">
        <p14:creationId xmlns:p14="http://schemas.microsoft.com/office/powerpoint/2010/main" val="2930800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resulting database</a:t>
            </a:r>
            <a:r>
              <a:rPr lang="en-US" baseline="0" dirty="0" smtClean="0"/>
              <a:t> includes 407 variables, 125,724 lines of data, each an individual notification. This database is held internal to HIQA and is the basis for the open access database published today. There are no redactions in this, however it has been </a:t>
            </a:r>
            <a:r>
              <a:rPr lang="en-US" baseline="0" dirty="0" err="1" smtClean="0"/>
              <a:t>pseudonymised</a:t>
            </a:r>
            <a:r>
              <a:rPr lang="en-US" baseline="0" dirty="0" smtClean="0"/>
              <a:t> meaning, a person or a centre cannot be identified directly but there is a </a:t>
            </a:r>
            <a:r>
              <a:rPr lang="en-US" i="1" baseline="0" dirty="0" smtClean="0"/>
              <a:t>key</a:t>
            </a:r>
            <a:r>
              <a:rPr lang="en-US" baseline="0" dirty="0" smtClean="0"/>
              <a:t> (held securely) if we needed to work backwards from some reason. The database c</a:t>
            </a:r>
            <a:r>
              <a:rPr lang="en-US" dirty="0" smtClean="0"/>
              <a:t>ontains all the detail contained in notifications and linked to centres. This is nothing new in a way,</a:t>
            </a:r>
            <a:r>
              <a:rPr lang="en-US" baseline="0" dirty="0" smtClean="0"/>
              <a:t> as HIQA staff we can see the individual notifications and centre details and have all the appropriate confidentiality agreements in place. What is different is that we can now view this information from a national perspective, examine trends and compare groups. Bringing all the information together also provides more statistical power so that we can be more confident in our findings. Examining a large dataset can give different insight than can be gained from evaluating </a:t>
            </a:r>
            <a:r>
              <a:rPr lang="en-IE" dirty="0" smtClean="0"/>
              <a:t>individual notifications or notifications from an individual centre. It</a:t>
            </a:r>
            <a:r>
              <a:rPr lang="en-IE" baseline="0" dirty="0" smtClean="0"/>
              <a:t> </a:t>
            </a:r>
            <a:r>
              <a:rPr lang="en-IE" dirty="0" smtClean="0"/>
              <a:t>facilitates for example, analyses based on, nursing home type, </a:t>
            </a:r>
            <a:r>
              <a:rPr lang="en-IE" dirty="0" err="1" smtClean="0"/>
              <a:t>eg</a:t>
            </a:r>
            <a:r>
              <a:rPr lang="en-IE" dirty="0" smtClean="0"/>
              <a:t> large urban, small rural.</a:t>
            </a:r>
          </a:p>
          <a:p>
            <a:r>
              <a:rPr lang="en-US" baseline="0" dirty="0" smtClean="0"/>
              <a:t> </a:t>
            </a:r>
            <a:endParaRPr lang="en-IE" dirty="0"/>
          </a:p>
        </p:txBody>
      </p:sp>
      <p:sp>
        <p:nvSpPr>
          <p:cNvPr id="4" name="Slide Number Placeholder 3"/>
          <p:cNvSpPr>
            <a:spLocks noGrp="1"/>
          </p:cNvSpPr>
          <p:nvPr>
            <p:ph type="sldNum" sz="quarter" idx="10"/>
          </p:nvPr>
        </p:nvSpPr>
        <p:spPr/>
        <p:txBody>
          <a:bodyPr/>
          <a:lstStyle/>
          <a:p>
            <a:fld id="{A024AFD5-6CA5-4BE8-A1BF-23473A72A4B5}" type="slidenum">
              <a:rPr lang="en-IE" smtClean="0"/>
              <a:t>12</a:t>
            </a:fld>
            <a:endParaRPr lang="en-IE"/>
          </a:p>
        </p:txBody>
      </p:sp>
    </p:spTree>
    <p:extLst>
      <p:ext uri="{BB962C8B-B14F-4D97-AF65-F5344CB8AC3E}">
        <p14:creationId xmlns:p14="http://schemas.microsoft.com/office/powerpoint/2010/main" val="902484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 have published an open access version of this database. As I have said, it is based on the internal database. It contains the same</a:t>
            </a:r>
            <a:r>
              <a:rPr lang="en-US" baseline="0" dirty="0" smtClean="0"/>
              <a:t> number of notifications however some variables have been redacted and I will explain that next. The Open access database contains </a:t>
            </a:r>
            <a:r>
              <a:rPr lang="en-US" baseline="0" dirty="0" err="1" smtClean="0"/>
              <a:t>centre</a:t>
            </a:r>
            <a:r>
              <a:rPr lang="en-US" baseline="0" dirty="0" smtClean="0"/>
              <a:t> information </a:t>
            </a:r>
            <a:r>
              <a:rPr lang="en-US" baseline="0" dirty="0" smtClean="0"/>
              <a:t>and </a:t>
            </a:r>
            <a:r>
              <a:rPr lang="en-US" baseline="0" dirty="0" smtClean="0"/>
              <a:t>information on </a:t>
            </a:r>
            <a:r>
              <a:rPr lang="en-US" baseline="0" dirty="0" smtClean="0"/>
              <a:t>notifications.</a:t>
            </a:r>
            <a:endParaRPr lang="en-IE" dirty="0"/>
          </a:p>
        </p:txBody>
      </p:sp>
      <p:sp>
        <p:nvSpPr>
          <p:cNvPr id="4" name="Slide Number Placeholder 3"/>
          <p:cNvSpPr>
            <a:spLocks noGrp="1"/>
          </p:cNvSpPr>
          <p:nvPr>
            <p:ph type="sldNum" sz="quarter" idx="10"/>
          </p:nvPr>
        </p:nvSpPr>
        <p:spPr/>
        <p:txBody>
          <a:bodyPr/>
          <a:lstStyle/>
          <a:p>
            <a:fld id="{A024AFD5-6CA5-4BE8-A1BF-23473A72A4B5}" type="slidenum">
              <a:rPr lang="en-IE" smtClean="0"/>
              <a:t>13</a:t>
            </a:fld>
            <a:endParaRPr lang="en-IE"/>
          </a:p>
        </p:txBody>
      </p:sp>
    </p:spTree>
    <p:extLst>
      <p:ext uri="{BB962C8B-B14F-4D97-AF65-F5344CB8AC3E}">
        <p14:creationId xmlns:p14="http://schemas.microsoft.com/office/powerpoint/2010/main" val="2760520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preparing the open access database, to protect the privacy of residents and to ensure centres cannot</a:t>
            </a:r>
            <a:r>
              <a:rPr lang="en-US" baseline="0" dirty="0" smtClean="0"/>
              <a:t> be identified we undertook a </a:t>
            </a:r>
            <a:r>
              <a:rPr lang="en-US" baseline="0" dirty="0" err="1" smtClean="0"/>
              <a:t>desensitisation</a:t>
            </a:r>
            <a:r>
              <a:rPr lang="en-US" baseline="0" dirty="0" smtClean="0"/>
              <a:t> and anonymisation step. We risk rated all the variables for the potential to identify an individual either by using the variable alone or by combining it with another variable in the database or with other data published elsewhere. We removed </a:t>
            </a:r>
            <a:r>
              <a:rPr lang="en-US" baseline="0" dirty="0" err="1" smtClean="0"/>
              <a:t>centre</a:t>
            </a:r>
            <a:r>
              <a:rPr lang="en-US" baseline="0" dirty="0" smtClean="0"/>
              <a:t> names and identifiers, collapsed variables such as bed numbers into </a:t>
            </a:r>
            <a:r>
              <a:rPr lang="en-US" baseline="0" dirty="0" smtClean="0"/>
              <a:t>ranges</a:t>
            </a:r>
            <a:r>
              <a:rPr lang="en-US" baseline="0" dirty="0" smtClean="0"/>
              <a:t>, removed free text and redacted notifications of staff under review as these are published in detail by other </a:t>
            </a:r>
            <a:r>
              <a:rPr lang="en-US" baseline="0" dirty="0" err="1" smtClean="0"/>
              <a:t>organisations</a:t>
            </a:r>
            <a:r>
              <a:rPr lang="en-US" baseline="0" dirty="0" smtClean="0"/>
              <a:t> and cross referencing could lead to identification of an individual. The n</a:t>
            </a:r>
            <a:r>
              <a:rPr lang="en-US" dirty="0" smtClean="0"/>
              <a:t>otification is still included</a:t>
            </a:r>
            <a:r>
              <a:rPr lang="en-US" baseline="0" dirty="0" smtClean="0"/>
              <a:t> but there is very limited data is provided. </a:t>
            </a:r>
            <a:endParaRPr lang="en-IE" dirty="0"/>
          </a:p>
        </p:txBody>
      </p:sp>
      <p:sp>
        <p:nvSpPr>
          <p:cNvPr id="4" name="Slide Number Placeholder 3"/>
          <p:cNvSpPr>
            <a:spLocks noGrp="1"/>
          </p:cNvSpPr>
          <p:nvPr>
            <p:ph type="sldNum" sz="quarter" idx="10"/>
          </p:nvPr>
        </p:nvSpPr>
        <p:spPr/>
        <p:txBody>
          <a:bodyPr/>
          <a:lstStyle/>
          <a:p>
            <a:fld id="{A024AFD5-6CA5-4BE8-A1BF-23473A72A4B5}" type="slidenum">
              <a:rPr lang="en-IE" smtClean="0"/>
              <a:t>14</a:t>
            </a:fld>
            <a:endParaRPr lang="en-IE"/>
          </a:p>
        </p:txBody>
      </p:sp>
    </p:spTree>
    <p:extLst>
      <p:ext uri="{BB962C8B-B14F-4D97-AF65-F5344CB8AC3E}">
        <p14:creationId xmlns:p14="http://schemas.microsoft.com/office/powerpoint/2010/main" val="647758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I move on to briefly describe the other work packages within the LENS Project, I would like to touch on GDPR as this is something we’re often asked. GDPR applies to personal data. Notifications are not personal data per se, they are about an event not a person. However they may contain personal information but the data that are being published today do not. The dataset has been carefully cleaned and </a:t>
            </a:r>
            <a:r>
              <a:rPr lang="en-US" baseline="0" dirty="0" err="1" smtClean="0"/>
              <a:t>annonymised</a:t>
            </a:r>
            <a:r>
              <a:rPr lang="en-US" baseline="0" dirty="0" smtClean="0"/>
              <a:t>. </a:t>
            </a:r>
          </a:p>
          <a:p>
            <a:r>
              <a:rPr lang="en-US" baseline="0" dirty="0" smtClean="0"/>
              <a:t>There are 7 principles to GDPR, the one of concern here is the </a:t>
            </a:r>
            <a:r>
              <a:rPr lang="en-US" baseline="0" dirty="0" smtClean="0"/>
              <a:t>principle </a:t>
            </a:r>
            <a:r>
              <a:rPr lang="en-US" baseline="0" dirty="0" smtClean="0"/>
              <a:t>of purpose. This is about using data for the reason it was collected and not another reason. The reason notifications data are collected is to inform the monitoring of services and the provision of safe quality care in services. This is the same purpose any analyses of the database would have, it is just examining the data from a different perspective. </a:t>
            </a:r>
            <a:endParaRPr lang="en-IE" dirty="0"/>
          </a:p>
        </p:txBody>
      </p:sp>
      <p:sp>
        <p:nvSpPr>
          <p:cNvPr id="4" name="Slide Number Placeholder 3"/>
          <p:cNvSpPr>
            <a:spLocks noGrp="1"/>
          </p:cNvSpPr>
          <p:nvPr>
            <p:ph type="sldNum" sz="quarter" idx="10"/>
          </p:nvPr>
        </p:nvSpPr>
        <p:spPr/>
        <p:txBody>
          <a:bodyPr/>
          <a:lstStyle/>
          <a:p>
            <a:fld id="{A024AFD5-6CA5-4BE8-A1BF-23473A72A4B5}" type="slidenum">
              <a:rPr lang="en-IE" smtClean="0"/>
              <a:t>15</a:t>
            </a:fld>
            <a:endParaRPr lang="en-IE"/>
          </a:p>
        </p:txBody>
      </p:sp>
    </p:spTree>
    <p:extLst>
      <p:ext uri="{BB962C8B-B14F-4D97-AF65-F5344CB8AC3E}">
        <p14:creationId xmlns:p14="http://schemas.microsoft.com/office/powerpoint/2010/main" val="3861382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brings me to the other work packages</a:t>
            </a:r>
            <a:r>
              <a:rPr lang="en-US" baseline="0" dirty="0" smtClean="0"/>
              <a:t> within the LENS project. </a:t>
            </a:r>
            <a:r>
              <a:rPr lang="en-US" dirty="0" smtClean="0"/>
              <a:t>Those</a:t>
            </a:r>
            <a:r>
              <a:rPr lang="en-US" baseline="0" dirty="0" smtClean="0"/>
              <a:t> working on the development of the database are in a somewhat unique position in that they have had sight of all the data simultaneous for sometime now, they have been compiling a quality log, tracking errors, noting areas needing improved data collection and compiling suggestions for data collection that would simplify analytics. This is being fed back into the system and informing quality improvements. It’s a benefit of have a research team working alongside the knowledge users.</a:t>
            </a:r>
          </a:p>
          <a:p>
            <a:r>
              <a:rPr lang="en-US" baseline="0" dirty="0" smtClean="0"/>
              <a:t>We also have two analytical projects nearing completion one on </a:t>
            </a:r>
            <a:r>
              <a:rPr lang="en-US" baseline="0" dirty="0" err="1" smtClean="0"/>
              <a:t>quantatative</a:t>
            </a:r>
            <a:r>
              <a:rPr lang="en-US" baseline="0" dirty="0" smtClean="0"/>
              <a:t> </a:t>
            </a:r>
            <a:r>
              <a:rPr lang="en-US" baseline="0" dirty="0" smtClean="0"/>
              <a:t>analyses being led by Stephanie and one qualitative thematic analyses being led by Niall, both will present on these after the break. We are also beginning a piece of work to involve residents in this project, asking people living in residential care their thoughts on the analyses we should be doing and on the format of the outputs that would be most useful for them.</a:t>
            </a:r>
            <a:endParaRPr lang="en-IE" dirty="0"/>
          </a:p>
        </p:txBody>
      </p:sp>
      <p:sp>
        <p:nvSpPr>
          <p:cNvPr id="4" name="Slide Number Placeholder 3"/>
          <p:cNvSpPr>
            <a:spLocks noGrp="1"/>
          </p:cNvSpPr>
          <p:nvPr>
            <p:ph type="sldNum" sz="quarter" idx="10"/>
          </p:nvPr>
        </p:nvSpPr>
        <p:spPr/>
        <p:txBody>
          <a:bodyPr/>
          <a:lstStyle/>
          <a:p>
            <a:fld id="{A024AFD5-6CA5-4BE8-A1BF-23473A72A4B5}" type="slidenum">
              <a:rPr lang="en-IE" smtClean="0"/>
              <a:t>16</a:t>
            </a:fld>
            <a:endParaRPr lang="en-IE"/>
          </a:p>
        </p:txBody>
      </p:sp>
    </p:spTree>
    <p:extLst>
      <p:ext uri="{BB962C8B-B14F-4D97-AF65-F5344CB8AC3E}">
        <p14:creationId xmlns:p14="http://schemas.microsoft.com/office/powerpoint/2010/main" val="717759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terms of work</a:t>
            </a:r>
            <a:r>
              <a:rPr lang="en-US" baseline="0" dirty="0" smtClean="0"/>
              <a:t> to come, w</a:t>
            </a:r>
            <a:r>
              <a:rPr lang="en-US" dirty="0" smtClean="0"/>
              <a:t>e intend to develop a lexicon for notifications. We are aware that within notifications many different terms are used when</a:t>
            </a:r>
            <a:r>
              <a:rPr lang="en-US" baseline="0" dirty="0" smtClean="0"/>
              <a:t> referring to the same thing. This can lead to communication barriers between services and inspectors. It also makes it difficult to run analyses on the collection of notifications and as such limits the potential for learning. </a:t>
            </a:r>
            <a:r>
              <a:rPr lang="en-US" baseline="0" dirty="0" err="1" smtClean="0"/>
              <a:t>Standardised</a:t>
            </a:r>
            <a:r>
              <a:rPr lang="en-US" baseline="0" dirty="0" smtClean="0"/>
              <a:t> terminology will improve both of these issues. We will use the language used in notifications to extract frequently used terms and develop recommendations for a single term for each.</a:t>
            </a:r>
          </a:p>
          <a:p>
            <a:r>
              <a:rPr lang="en-US" baseline="0" dirty="0" smtClean="0"/>
              <a:t>As you will have seen, we receive a very large number of notifications every day. Notifications can lead to a change in the risk rating of a centre and thus highlight an area/centre of concern. We want to examine notification types to identify which ones are more likely to lead to a change in risk rating thus allowing us to prioritize their review. It may be that some notifications that we receive at the end of a quarter are more urgent and we should receive them sooner. Or possibly some notifications that are mandated to be submitted within 3 days of an event are less urgent and could be submitted less frequently. We are also going to complete a root cause analyses of a sample of notifications to identify common contributing factors to the occurrence of adverse events to support the development of quality improvement initiatives. And lastly we will examine structural and organizational determinants of notifications to support the development of policy and planning for care services.</a:t>
            </a:r>
          </a:p>
          <a:p>
            <a:endParaRPr lang="en-IE" dirty="0"/>
          </a:p>
        </p:txBody>
      </p:sp>
      <p:sp>
        <p:nvSpPr>
          <p:cNvPr id="4" name="Slide Number Placeholder 3"/>
          <p:cNvSpPr>
            <a:spLocks noGrp="1"/>
          </p:cNvSpPr>
          <p:nvPr>
            <p:ph type="sldNum" sz="quarter" idx="10"/>
          </p:nvPr>
        </p:nvSpPr>
        <p:spPr/>
        <p:txBody>
          <a:bodyPr/>
          <a:lstStyle/>
          <a:p>
            <a:fld id="{A024AFD5-6CA5-4BE8-A1BF-23473A72A4B5}" type="slidenum">
              <a:rPr lang="en-IE" smtClean="0"/>
              <a:t>17</a:t>
            </a:fld>
            <a:endParaRPr lang="en-IE"/>
          </a:p>
        </p:txBody>
      </p:sp>
    </p:spTree>
    <p:extLst>
      <p:ext uri="{BB962C8B-B14F-4D97-AF65-F5344CB8AC3E}">
        <p14:creationId xmlns:p14="http://schemas.microsoft.com/office/powerpoint/2010/main" val="840319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conclusion, statutory…. As such, I encourage people to use it. The team are happy</a:t>
            </a:r>
            <a:r>
              <a:rPr lang="en-US" baseline="0" dirty="0" smtClean="0"/>
              <a:t> to support or collaborate on analyses. I’m conscious that we have a number of international </a:t>
            </a:r>
            <a:r>
              <a:rPr lang="en-US" baseline="0" dirty="0" smtClean="0"/>
              <a:t>colleagues </a:t>
            </a:r>
            <a:r>
              <a:rPr lang="en-US" baseline="0" dirty="0" smtClean="0"/>
              <a:t>with us today from other regulatory bodies who may also like to publish their notifications data. </a:t>
            </a:r>
            <a:r>
              <a:rPr lang="en-US" dirty="0" smtClean="0"/>
              <a:t>All the detailed</a:t>
            </a:r>
            <a:r>
              <a:rPr lang="en-US" baseline="0" dirty="0" smtClean="0"/>
              <a:t> steps we have taken in developing, cleaning, desensitizing and publishing this database are being written up for publication at the moment. We hope this will act as a roadmap for others if considering publishing their data.</a:t>
            </a:r>
            <a:endParaRPr lang="en-I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I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IE" dirty="0" smtClean="0"/>
          </a:p>
        </p:txBody>
      </p:sp>
      <p:sp>
        <p:nvSpPr>
          <p:cNvPr id="4" name="Slide Number Placeholder 3"/>
          <p:cNvSpPr>
            <a:spLocks noGrp="1"/>
          </p:cNvSpPr>
          <p:nvPr>
            <p:ph type="sldNum" sz="quarter" idx="10"/>
          </p:nvPr>
        </p:nvSpPr>
        <p:spPr/>
        <p:txBody>
          <a:bodyPr/>
          <a:lstStyle/>
          <a:p>
            <a:fld id="{A024AFD5-6CA5-4BE8-A1BF-23473A72A4B5}" type="slidenum">
              <a:rPr lang="en-IE" smtClean="0"/>
              <a:t>18</a:t>
            </a:fld>
            <a:endParaRPr lang="en-IE"/>
          </a:p>
        </p:txBody>
      </p:sp>
    </p:spTree>
    <p:extLst>
      <p:ext uri="{BB962C8B-B14F-4D97-AF65-F5344CB8AC3E}">
        <p14:creationId xmlns:p14="http://schemas.microsoft.com/office/powerpoint/2010/main" val="24012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024AFD5-6CA5-4BE8-A1BF-23473A72A4B5}" type="slidenum">
              <a:rPr lang="en-IE" smtClean="0"/>
              <a:t>19</a:t>
            </a:fld>
            <a:endParaRPr lang="en-IE"/>
          </a:p>
        </p:txBody>
      </p:sp>
    </p:spTree>
    <p:extLst>
      <p:ext uri="{BB962C8B-B14F-4D97-AF65-F5344CB8AC3E}">
        <p14:creationId xmlns:p14="http://schemas.microsoft.com/office/powerpoint/2010/main" val="4091657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a:t>
            </a:r>
            <a:r>
              <a:rPr lang="en-US" dirty="0" smtClean="0"/>
              <a:t>2019 the EU Commission published the</a:t>
            </a:r>
            <a:r>
              <a:rPr lang="en-US" baseline="0" dirty="0" smtClean="0"/>
              <a:t> EU Open Data Directive. This replaced the </a:t>
            </a:r>
            <a:r>
              <a:rPr lang="en-US" sz="1200" dirty="0" smtClean="0"/>
              <a:t>Public Sector Information Directive (2003). </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HIQA fulfills its legislative requirements relating to statutory</a:t>
            </a:r>
            <a:r>
              <a:rPr lang="en-US" baseline="0" dirty="0" smtClean="0"/>
              <a:t> notifications </a:t>
            </a:r>
            <a:r>
              <a:rPr lang="en-US" dirty="0" smtClean="0"/>
              <a:t>through publishing inspection reports which contain information on notifications received. However in 2019 as part of HIQA’s corporate</a:t>
            </a:r>
            <a:r>
              <a:rPr lang="en-US" baseline="0" dirty="0" smtClean="0"/>
              <a:t> plan, we had a vision statement which read – we will provide</a:t>
            </a:r>
            <a:r>
              <a:rPr lang="en-US" sz="1200" dirty="0" smtClean="0"/>
              <a:t> evidence and </a:t>
            </a:r>
            <a:r>
              <a:rPr lang="en-US" sz="1200" b="1" dirty="0" smtClean="0"/>
              <a:t>information</a:t>
            </a:r>
            <a:r>
              <a:rPr lang="en-US" sz="1200" dirty="0" smtClean="0"/>
              <a:t> to inform local and national decisions about services. As </a:t>
            </a:r>
            <a:r>
              <a:rPr lang="en-US" sz="1200" dirty="0" smtClean="0"/>
              <a:t>such,</a:t>
            </a:r>
            <a:r>
              <a:rPr lang="en-US" sz="1200" baseline="0" dirty="0" smtClean="0"/>
              <a:t> </a:t>
            </a:r>
            <a:r>
              <a:rPr lang="en-US" sz="1200" dirty="0" smtClean="0"/>
              <a:t>w</a:t>
            </a:r>
            <a:r>
              <a:rPr lang="en-US" dirty="0" smtClean="0"/>
              <a:t>e thought</a:t>
            </a:r>
            <a:r>
              <a:rPr lang="en-US" baseline="0" dirty="0" smtClean="0"/>
              <a:t> we could do more against this Directive in relation to the notifications data that we receive.</a:t>
            </a:r>
            <a:endParaRPr lang="en-US" dirty="0" smtClean="0"/>
          </a:p>
        </p:txBody>
      </p:sp>
      <p:sp>
        <p:nvSpPr>
          <p:cNvPr id="4" name="Slide Number Placeholder 3"/>
          <p:cNvSpPr>
            <a:spLocks noGrp="1"/>
          </p:cNvSpPr>
          <p:nvPr>
            <p:ph type="sldNum" sz="quarter" idx="10"/>
          </p:nvPr>
        </p:nvSpPr>
        <p:spPr/>
        <p:txBody>
          <a:bodyPr/>
          <a:lstStyle/>
          <a:p>
            <a:fld id="{A024AFD5-6CA5-4BE8-A1BF-23473A72A4B5}" type="slidenum">
              <a:rPr lang="en-IE" smtClean="0"/>
              <a:t>2</a:t>
            </a:fld>
            <a:endParaRPr lang="en-IE"/>
          </a:p>
        </p:txBody>
      </p:sp>
    </p:spTree>
    <p:extLst>
      <p:ext uri="{BB962C8B-B14F-4D97-AF65-F5344CB8AC3E}">
        <p14:creationId xmlns:p14="http://schemas.microsoft.com/office/powerpoint/2010/main" val="66238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amount </a:t>
            </a:r>
            <a:r>
              <a:rPr lang="en-US" baseline="0" dirty="0" smtClean="0"/>
              <a:t>of data is growing faster than ever before, each of us generate about 1.7 megabytes of information each second. However,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don’t think anyone would disagree with me if I said there is a need for </a:t>
            </a:r>
            <a:r>
              <a:rPr lang="en-US" baseline="0" dirty="0" smtClean="0"/>
              <a:t>data and health information. But I would purpose that we don’t have a need for more data, we have a need for better data access. We need data to underpin evidence based decision making. Evidence based decision making is about putting the best available evidence from research at the heart of policy development, </a:t>
            </a:r>
            <a:r>
              <a:rPr lang="en-US" baseline="0" dirty="0" err="1" smtClean="0"/>
              <a:t>programme</a:t>
            </a:r>
            <a:r>
              <a:rPr lang="en-US" baseline="0" dirty="0" smtClean="0"/>
              <a:t> management and project implementation. Lack of data access is a barrier </a:t>
            </a:r>
            <a:r>
              <a:rPr lang="en-US" baseline="0" dirty="0" smtClean="0"/>
              <a:t>to analyses and research.</a:t>
            </a:r>
            <a:endParaRPr lang="en-US" baseline="0" dirty="0" smtClean="0"/>
          </a:p>
        </p:txBody>
      </p:sp>
      <p:sp>
        <p:nvSpPr>
          <p:cNvPr id="4" name="Slide Number Placeholder 3"/>
          <p:cNvSpPr>
            <a:spLocks noGrp="1"/>
          </p:cNvSpPr>
          <p:nvPr>
            <p:ph type="sldNum" sz="quarter" idx="10"/>
          </p:nvPr>
        </p:nvSpPr>
        <p:spPr/>
        <p:txBody>
          <a:bodyPr/>
          <a:lstStyle/>
          <a:p>
            <a:fld id="{A024AFD5-6CA5-4BE8-A1BF-23473A72A4B5}" type="slidenum">
              <a:rPr lang="en-IE" smtClean="0"/>
              <a:t>3</a:t>
            </a:fld>
            <a:endParaRPr lang="en-IE"/>
          </a:p>
        </p:txBody>
      </p:sp>
    </p:spTree>
    <p:extLst>
      <p:ext uri="{BB962C8B-B14F-4D97-AF65-F5344CB8AC3E}">
        <p14:creationId xmlns:p14="http://schemas.microsoft.com/office/powerpoint/2010/main" val="241444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said, it</a:t>
            </a:r>
            <a:r>
              <a:rPr lang="en-US" baseline="0" dirty="0" smtClean="0"/>
              <a:t> is n</a:t>
            </a:r>
            <a:r>
              <a:rPr lang="en-US" dirty="0" smtClean="0"/>
              <a:t>ot enough to have open data, it also needs to be FAIR data. FAIR stands</a:t>
            </a:r>
            <a:r>
              <a:rPr lang="en-US" baseline="0" dirty="0" smtClean="0"/>
              <a:t> for findable, accessible, interoperable and reusable. Findable is about being stored in a place where people can find it, maybe this is online. It is also about the data being visible, as in people should know it is there and it not be sequestered away in the dark corners of the web. Accessible is about having easily downloadable formats, formats that work in different software, not having barriers to access such as pay walls or complex data sharing agreements. Interoperable is about how data are collected and represented, ensuring similar variables or data elements are represented in the same way so that one dataset can </a:t>
            </a:r>
            <a:r>
              <a:rPr lang="en-US" i="1" baseline="0" dirty="0" smtClean="0"/>
              <a:t>speak </a:t>
            </a:r>
            <a:r>
              <a:rPr lang="en-US" baseline="0" dirty="0" smtClean="0"/>
              <a:t>to another or can be linked appropriately. </a:t>
            </a:r>
            <a:r>
              <a:rPr lang="en-US" baseline="0" dirty="0" smtClean="0"/>
              <a:t>And</a:t>
            </a:r>
            <a:r>
              <a:rPr lang="en-US" baseline="0" dirty="0" smtClean="0"/>
              <a:t>, re-usable, this is about ensuring data can be used for broader related purposes. </a:t>
            </a:r>
            <a:r>
              <a:rPr lang="en-US" dirty="0" smtClean="0"/>
              <a:t>Think of the difference between trying to reuse text from a word document</a:t>
            </a:r>
            <a:r>
              <a:rPr lang="en-US" baseline="0" dirty="0" smtClean="0"/>
              <a:t> versus from a pdf. </a:t>
            </a:r>
            <a:endParaRPr lang="en-IE" dirty="0"/>
          </a:p>
        </p:txBody>
      </p:sp>
      <p:sp>
        <p:nvSpPr>
          <p:cNvPr id="4" name="Slide Number Placeholder 3"/>
          <p:cNvSpPr>
            <a:spLocks noGrp="1"/>
          </p:cNvSpPr>
          <p:nvPr>
            <p:ph type="sldNum" sz="quarter" idx="10"/>
          </p:nvPr>
        </p:nvSpPr>
        <p:spPr/>
        <p:txBody>
          <a:bodyPr/>
          <a:lstStyle/>
          <a:p>
            <a:fld id="{A024AFD5-6CA5-4BE8-A1BF-23473A72A4B5}" type="slidenum">
              <a:rPr lang="en-IE" smtClean="0"/>
              <a:t>4</a:t>
            </a:fld>
            <a:endParaRPr lang="en-IE"/>
          </a:p>
        </p:txBody>
      </p:sp>
    </p:spTree>
    <p:extLst>
      <p:ext uri="{BB962C8B-B14F-4D97-AF65-F5344CB8AC3E}">
        <p14:creationId xmlns:p14="http://schemas.microsoft.com/office/powerpoint/2010/main" val="2728858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Having the data and</a:t>
            </a:r>
            <a:r>
              <a:rPr lang="en-US" baseline="0" dirty="0" smtClean="0"/>
              <a:t> making it open and fair is still not quiet enough. We also need to ensure that the data are quality data. Although there is some overlap with the elements of fair data, there are 5 established dimensions of data quality. These are </a:t>
            </a:r>
            <a:r>
              <a:rPr lang="en-US" baseline="0" dirty="0" smtClean="0"/>
              <a:t>- </a:t>
            </a:r>
            <a:r>
              <a:rPr lang="en-US" baseline="0" dirty="0" smtClean="0"/>
              <a:t>relevance (ensuring that the data meet the needs of users), accurate and reliable (correct), timeliness and punctuality (collected in a timely manner and delivered/updated when promised), coherent and comparable (consistent over time and across providers and can be easily combined with other sources) and, lastly, accessible and clear (easy to obtain and clearly presented in a way that it can be understood).</a:t>
            </a:r>
            <a:endParaRPr lang="en-IE" dirty="0"/>
          </a:p>
        </p:txBody>
      </p:sp>
      <p:sp>
        <p:nvSpPr>
          <p:cNvPr id="4" name="Slide Number Placeholder 3"/>
          <p:cNvSpPr>
            <a:spLocks noGrp="1"/>
          </p:cNvSpPr>
          <p:nvPr>
            <p:ph type="sldNum" sz="quarter" idx="10"/>
          </p:nvPr>
        </p:nvSpPr>
        <p:spPr/>
        <p:txBody>
          <a:bodyPr/>
          <a:lstStyle/>
          <a:p>
            <a:fld id="{A024AFD5-6CA5-4BE8-A1BF-23473A72A4B5}" type="slidenum">
              <a:rPr lang="en-IE" smtClean="0"/>
              <a:t>5</a:t>
            </a:fld>
            <a:endParaRPr lang="en-IE"/>
          </a:p>
        </p:txBody>
      </p:sp>
    </p:spTree>
    <p:extLst>
      <p:ext uri="{BB962C8B-B14F-4D97-AF65-F5344CB8AC3E}">
        <p14:creationId xmlns:p14="http://schemas.microsoft.com/office/powerpoint/2010/main" val="3436159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Against this backdrop of an acknowledged need for open,</a:t>
            </a:r>
            <a:r>
              <a:rPr lang="en-US" baseline="0" dirty="0" smtClean="0"/>
              <a:t> quality data, particularly in the space of health information and health and social care services research - i</a:t>
            </a:r>
            <a:r>
              <a:rPr lang="en-US" dirty="0" smtClean="0"/>
              <a:t>n 2019 the HRB announced a grant </a:t>
            </a:r>
            <a:r>
              <a:rPr lang="en-US" dirty="0" smtClean="0"/>
              <a:t>call,</a:t>
            </a:r>
          </a:p>
          <a:p>
            <a:r>
              <a:rPr lang="en-US" baseline="0" dirty="0" smtClean="0"/>
              <a:t>The </a:t>
            </a:r>
            <a:r>
              <a:rPr lang="en-US" baseline="0" dirty="0" smtClean="0"/>
              <a:t>grant call had a condition that any proposals must make use of an existing Irish or international dataset. </a:t>
            </a:r>
            <a:r>
              <a:rPr lang="en-US" baseline="0" dirty="0" smtClean="0"/>
              <a:t>HIQA </a:t>
            </a:r>
            <a:r>
              <a:rPr lang="en-US" baseline="0" dirty="0" smtClean="0"/>
              <a:t>do host a national data collection of statutory notifications from designated centres for older persons and people with disabilities. </a:t>
            </a:r>
            <a:endParaRPr lang="en-IE" dirty="0"/>
          </a:p>
        </p:txBody>
      </p:sp>
      <p:sp>
        <p:nvSpPr>
          <p:cNvPr id="4" name="Slide Number Placeholder 3"/>
          <p:cNvSpPr>
            <a:spLocks noGrp="1"/>
          </p:cNvSpPr>
          <p:nvPr>
            <p:ph type="sldNum" sz="quarter" idx="10"/>
          </p:nvPr>
        </p:nvSpPr>
        <p:spPr/>
        <p:txBody>
          <a:bodyPr/>
          <a:lstStyle/>
          <a:p>
            <a:fld id="{A024AFD5-6CA5-4BE8-A1BF-23473A72A4B5}" type="slidenum">
              <a:rPr lang="en-IE" smtClean="0"/>
              <a:t>6</a:t>
            </a:fld>
            <a:endParaRPr lang="en-IE"/>
          </a:p>
        </p:txBody>
      </p:sp>
    </p:spTree>
    <p:extLst>
      <p:ext uri="{BB962C8B-B14F-4D97-AF65-F5344CB8AC3E}">
        <p14:creationId xmlns:p14="http://schemas.microsoft.com/office/powerpoint/2010/main" val="2092780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t>
            </a:r>
            <a:r>
              <a:rPr lang="en-US" baseline="0" dirty="0" smtClean="0"/>
              <a:t>are the 600 centres for older persons and 1300 centres for people with disabilities in Ireland. These cater for 32000 and 9000 residents respectively. Notification to the Chief Inspector of certain incidents and events are mandated under the Health Act. Centres have been submitting notifications since regulation was introduced in 2009 for older persons and 2013 for disabilities. In 2013 an electronic system for managing notifications known as PRISM was introduced. An enormous number of notifications are processed through this system on a daily basis. By way of example, in 2019 close to 30,000 notifications were received.</a:t>
            </a:r>
            <a:endParaRPr lang="en-IE" dirty="0"/>
          </a:p>
        </p:txBody>
      </p:sp>
      <p:sp>
        <p:nvSpPr>
          <p:cNvPr id="4" name="Slide Number Placeholder 3"/>
          <p:cNvSpPr>
            <a:spLocks noGrp="1"/>
          </p:cNvSpPr>
          <p:nvPr>
            <p:ph type="sldNum" sz="quarter" idx="10"/>
          </p:nvPr>
        </p:nvSpPr>
        <p:spPr/>
        <p:txBody>
          <a:bodyPr/>
          <a:lstStyle/>
          <a:p>
            <a:fld id="{A024AFD5-6CA5-4BE8-A1BF-23473A72A4B5}" type="slidenum">
              <a:rPr lang="en-IE" smtClean="0"/>
              <a:t>7</a:t>
            </a:fld>
            <a:endParaRPr lang="en-IE"/>
          </a:p>
        </p:txBody>
      </p:sp>
    </p:spTree>
    <p:extLst>
      <p:ext uri="{BB962C8B-B14F-4D97-AF65-F5344CB8AC3E}">
        <p14:creationId xmlns:p14="http://schemas.microsoft.com/office/powerpoint/2010/main" val="2587646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different categories</a:t>
            </a:r>
            <a:r>
              <a:rPr lang="en-US" baseline="0" dirty="0" smtClean="0"/>
              <a:t> of notifications 3 day and quarterly. Notifications cover a range of incidents and events including.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is a w</a:t>
            </a:r>
            <a:r>
              <a:rPr lang="en-US" dirty="0" smtClean="0"/>
              <a:t>ealth of information in these notifications to answer</a:t>
            </a:r>
            <a:r>
              <a:rPr lang="en-US" baseline="0" dirty="0" smtClean="0"/>
              <a:t> practice and policy questions. </a:t>
            </a:r>
            <a:endParaRPr lang="en-IE" dirty="0" smtClean="0"/>
          </a:p>
          <a:p>
            <a:endParaRPr lang="en-IE" dirty="0"/>
          </a:p>
        </p:txBody>
      </p:sp>
      <p:sp>
        <p:nvSpPr>
          <p:cNvPr id="4" name="Slide Number Placeholder 3"/>
          <p:cNvSpPr>
            <a:spLocks noGrp="1"/>
          </p:cNvSpPr>
          <p:nvPr>
            <p:ph type="sldNum" sz="quarter" idx="10"/>
          </p:nvPr>
        </p:nvSpPr>
        <p:spPr/>
        <p:txBody>
          <a:bodyPr/>
          <a:lstStyle/>
          <a:p>
            <a:fld id="{A024AFD5-6CA5-4BE8-A1BF-23473A72A4B5}" type="slidenum">
              <a:rPr lang="en-IE" smtClean="0"/>
              <a:t>8</a:t>
            </a:fld>
            <a:endParaRPr lang="en-IE"/>
          </a:p>
        </p:txBody>
      </p:sp>
    </p:spTree>
    <p:extLst>
      <p:ext uri="{BB962C8B-B14F-4D97-AF65-F5344CB8AC3E}">
        <p14:creationId xmlns:p14="http://schemas.microsoft.com/office/powerpoint/2010/main" val="3051852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such, we applied to the HRB for the</a:t>
            </a:r>
            <a:r>
              <a:rPr lang="en-US" baseline="0" dirty="0" smtClean="0"/>
              <a:t> secondary analyses grant. The HRB awarded us €250,000 to develop the database and undertake secondary analyses of the notifications. The project is known as the LENS Project which comes from - learning from statutory notifications in social care. </a:t>
            </a:r>
            <a:endParaRPr lang="en-IE" dirty="0"/>
          </a:p>
        </p:txBody>
      </p:sp>
      <p:sp>
        <p:nvSpPr>
          <p:cNvPr id="4" name="Slide Number Placeholder 3"/>
          <p:cNvSpPr>
            <a:spLocks noGrp="1"/>
          </p:cNvSpPr>
          <p:nvPr>
            <p:ph type="sldNum" sz="quarter" idx="10"/>
          </p:nvPr>
        </p:nvSpPr>
        <p:spPr/>
        <p:txBody>
          <a:bodyPr/>
          <a:lstStyle/>
          <a:p>
            <a:fld id="{A024AFD5-6CA5-4BE8-A1BF-23473A72A4B5}" type="slidenum">
              <a:rPr lang="en-IE" smtClean="0"/>
              <a:t>9</a:t>
            </a:fld>
            <a:endParaRPr lang="en-IE"/>
          </a:p>
        </p:txBody>
      </p:sp>
    </p:spTree>
    <p:extLst>
      <p:ext uri="{BB962C8B-B14F-4D97-AF65-F5344CB8AC3E}">
        <p14:creationId xmlns:p14="http://schemas.microsoft.com/office/powerpoint/2010/main" val="23169998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2FE2E6A-01D2-4277-988C-666DB5E391F3}" type="datetimeFigureOut">
              <a:rPr lang="en-IE" smtClean="0"/>
              <a:t>01/03/2021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6D7ECAC-8EBD-4E2E-AF4D-48A2A2FD5682}" type="slidenum">
              <a:rPr lang="en-IE" smtClean="0"/>
              <a:t>‹#›</a:t>
            </a:fld>
            <a:endParaRPr lang="en-IE"/>
          </a:p>
        </p:txBody>
      </p:sp>
      <p:cxnSp>
        <p:nvCxnSpPr>
          <p:cNvPr id="9" name="Straight Connector 8"/>
          <p:cNvCxnSpPr/>
          <p:nvPr/>
        </p:nvCxnSpPr>
        <p:spPr>
          <a:xfrm>
            <a:off x="1207658" y="4343400"/>
            <a:ext cx="9875520" cy="0"/>
          </a:xfrm>
          <a:prstGeom prst="line">
            <a:avLst/>
          </a:prstGeom>
          <a:ln/>
        </p:spPr>
        <p:style>
          <a:lnRef idx="1">
            <a:schemeClr val="dk1"/>
          </a:lnRef>
          <a:fillRef idx="0">
            <a:schemeClr val="dk1"/>
          </a:fillRef>
          <a:effectRef idx="0">
            <a:schemeClr val="dk1"/>
          </a:effectRef>
          <a:fontRef idx="minor">
            <a:schemeClr val="tx1"/>
          </a:fontRef>
        </p:style>
      </p:cxnSp>
      <p:pic>
        <p:nvPicPr>
          <p:cNvPr id="12" name="Picture 11"/>
          <p:cNvPicPr>
            <a:picLocks noChangeAspect="1"/>
          </p:cNvPicPr>
          <p:nvPr userDrawn="1"/>
        </p:nvPicPr>
        <p:blipFill>
          <a:blip r:embed="rId3"/>
          <a:stretch>
            <a:fillRect/>
          </a:stretch>
        </p:blipFill>
        <p:spPr>
          <a:xfrm>
            <a:off x="15" y="6459785"/>
            <a:ext cx="1099828" cy="365125"/>
          </a:xfrm>
          <a:prstGeom prst="rect">
            <a:avLst/>
          </a:prstGeom>
        </p:spPr>
      </p:pic>
    </p:spTree>
    <p:custDataLst>
      <p:tags r:id="rId1"/>
    </p:custDataLst>
    <p:extLst>
      <p:ext uri="{BB962C8B-B14F-4D97-AF65-F5344CB8AC3E}">
        <p14:creationId xmlns:p14="http://schemas.microsoft.com/office/powerpoint/2010/main" val="4958955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F5C"/>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lvl1pPr>
              <a:defRPr>
                <a:solidFill>
                  <a:srgbClr val="003F5C"/>
                </a:solidFill>
              </a:defRPr>
            </a:lvl1pPr>
            <a:lvl2pPr>
              <a:defRPr>
                <a:solidFill>
                  <a:srgbClr val="003F5C"/>
                </a:solidFill>
              </a:defRPr>
            </a:lvl2pPr>
            <a:lvl3pPr>
              <a:defRPr>
                <a:solidFill>
                  <a:srgbClr val="003F5C"/>
                </a:solidFill>
              </a:defRPr>
            </a:lvl3pPr>
            <a:lvl4pPr>
              <a:defRPr>
                <a:solidFill>
                  <a:srgbClr val="003F5C"/>
                </a:solidFill>
              </a:defRPr>
            </a:lvl4pPr>
            <a:lvl5pPr>
              <a:defRPr>
                <a:solidFill>
                  <a:srgbClr val="003F5C"/>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2FE2E6A-01D2-4277-988C-666DB5E391F3}" type="datetimeFigureOut">
              <a:rPr lang="en-IE" smtClean="0"/>
              <a:t>01/03/2021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6D7ECAC-8EBD-4E2E-AF4D-48A2A2FD5682}" type="slidenum">
              <a:rPr lang="en-IE" smtClean="0"/>
              <a:t>‹#›</a:t>
            </a:fld>
            <a:endParaRPr lang="en-IE"/>
          </a:p>
        </p:txBody>
      </p:sp>
    </p:spTree>
    <p:custDataLst>
      <p:tags r:id="rId1"/>
    </p:custDataLst>
    <p:extLst>
      <p:ext uri="{BB962C8B-B14F-4D97-AF65-F5344CB8AC3E}">
        <p14:creationId xmlns:p14="http://schemas.microsoft.com/office/powerpoint/2010/main" val="42672662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lvl1pPr>
              <a:defRPr>
                <a:solidFill>
                  <a:srgbClr val="003F5C"/>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lvl1pPr>
              <a:defRPr>
                <a:solidFill>
                  <a:srgbClr val="003F5C"/>
                </a:solidFill>
              </a:defRPr>
            </a:lvl1pPr>
            <a:lvl2pPr>
              <a:defRPr>
                <a:solidFill>
                  <a:srgbClr val="003F5C"/>
                </a:solidFill>
              </a:defRPr>
            </a:lvl2pPr>
            <a:lvl3pPr>
              <a:defRPr>
                <a:solidFill>
                  <a:srgbClr val="003F5C"/>
                </a:solidFill>
              </a:defRPr>
            </a:lvl3pPr>
            <a:lvl4pPr>
              <a:defRPr>
                <a:solidFill>
                  <a:srgbClr val="003F5C"/>
                </a:solidFill>
              </a:defRPr>
            </a:lvl4pPr>
            <a:lvl5pPr>
              <a:defRPr>
                <a:solidFill>
                  <a:srgbClr val="003F5C"/>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2FE2E6A-01D2-4277-988C-666DB5E391F3}" type="datetimeFigureOut">
              <a:rPr lang="en-IE" smtClean="0"/>
              <a:t>01/03/2021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6D7ECAC-8EBD-4E2E-AF4D-48A2A2FD5682}" type="slidenum">
              <a:rPr lang="en-IE" smtClean="0"/>
              <a:t>‹#›</a:t>
            </a:fld>
            <a:endParaRPr lang="en-IE"/>
          </a:p>
        </p:txBody>
      </p:sp>
      <p:pic>
        <p:nvPicPr>
          <p:cNvPr id="11" name="Picture 10"/>
          <p:cNvPicPr>
            <a:picLocks noChangeAspect="1"/>
          </p:cNvPicPr>
          <p:nvPr userDrawn="1"/>
        </p:nvPicPr>
        <p:blipFill>
          <a:blip r:embed="rId3"/>
          <a:stretch>
            <a:fillRect/>
          </a:stretch>
        </p:blipFill>
        <p:spPr>
          <a:xfrm>
            <a:off x="15" y="6459785"/>
            <a:ext cx="1099828" cy="365125"/>
          </a:xfrm>
          <a:prstGeom prst="rect">
            <a:avLst/>
          </a:prstGeom>
        </p:spPr>
      </p:pic>
    </p:spTree>
    <p:custDataLst>
      <p:tags r:id="rId1"/>
    </p:custDataLst>
    <p:extLst>
      <p:ext uri="{BB962C8B-B14F-4D97-AF65-F5344CB8AC3E}">
        <p14:creationId xmlns:p14="http://schemas.microsoft.com/office/powerpoint/2010/main" val="31328629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solidFill>
                  <a:srgbClr val="003F5C"/>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3F5C"/>
                </a:solidFill>
              </a:defRPr>
            </a:lvl1pPr>
            <a:lvl2pPr>
              <a:defRPr>
                <a:solidFill>
                  <a:srgbClr val="003F5C"/>
                </a:solidFill>
              </a:defRPr>
            </a:lvl2pPr>
            <a:lvl3pPr>
              <a:defRPr>
                <a:solidFill>
                  <a:srgbClr val="003F5C"/>
                </a:solidFill>
              </a:defRPr>
            </a:lvl3pPr>
            <a:lvl4pPr>
              <a:defRPr>
                <a:solidFill>
                  <a:srgbClr val="003F5C"/>
                </a:solidFill>
              </a:defRPr>
            </a:lvl4pPr>
            <a:lvl5pPr>
              <a:defRPr>
                <a:solidFill>
                  <a:srgbClr val="003F5C"/>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2FE2E6A-01D2-4277-988C-666DB5E391F3}" type="datetimeFigureOut">
              <a:rPr lang="en-IE" smtClean="0"/>
              <a:t>01/03/2021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6D7ECAC-8EBD-4E2E-AF4D-48A2A2FD5682}" type="slidenum">
              <a:rPr lang="en-IE" smtClean="0"/>
              <a:t>‹#›</a:t>
            </a:fld>
            <a:endParaRPr lang="en-IE"/>
          </a:p>
        </p:txBody>
      </p:sp>
    </p:spTree>
    <p:custDataLst>
      <p:tags r:id="rId1"/>
    </p:custDataLst>
    <p:extLst>
      <p:ext uri="{BB962C8B-B14F-4D97-AF65-F5344CB8AC3E}">
        <p14:creationId xmlns:p14="http://schemas.microsoft.com/office/powerpoint/2010/main" val="8835661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rgbClr val="003F5C"/>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FE2E6A-01D2-4277-988C-666DB5E391F3}" type="datetimeFigureOut">
              <a:rPr lang="en-IE" smtClean="0"/>
              <a:t>01/03/2021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6D7ECAC-8EBD-4E2E-AF4D-48A2A2FD5682}" type="slidenum">
              <a:rPr lang="en-IE" smtClean="0"/>
              <a:t>‹#›</a:t>
            </a:fld>
            <a:endParaRPr lang="en-IE"/>
          </a:p>
        </p:txBody>
      </p:sp>
      <p:cxnSp>
        <p:nvCxnSpPr>
          <p:cNvPr id="9" name="Straight Connector 8"/>
          <p:cNvCxnSpPr/>
          <p:nvPr/>
        </p:nvCxnSpPr>
        <p:spPr>
          <a:xfrm>
            <a:off x="1207658" y="4343400"/>
            <a:ext cx="9875520" cy="0"/>
          </a:xfrm>
          <a:prstGeom prst="line">
            <a:avLst/>
          </a:prstGeom>
          <a:ln/>
        </p:spPr>
        <p:style>
          <a:lnRef idx="1">
            <a:schemeClr val="dk1"/>
          </a:lnRef>
          <a:fillRef idx="0">
            <a:schemeClr val="dk1"/>
          </a:fillRef>
          <a:effectRef idx="0">
            <a:schemeClr val="dk1"/>
          </a:effectRef>
          <a:fontRef idx="minor">
            <a:schemeClr val="tx1"/>
          </a:fontRef>
        </p:style>
      </p:cxnSp>
      <p:pic>
        <p:nvPicPr>
          <p:cNvPr id="12" name="Picture 11"/>
          <p:cNvPicPr>
            <a:picLocks noChangeAspect="1"/>
          </p:cNvPicPr>
          <p:nvPr userDrawn="1"/>
        </p:nvPicPr>
        <p:blipFill>
          <a:blip r:embed="rId3"/>
          <a:stretch>
            <a:fillRect/>
          </a:stretch>
        </p:blipFill>
        <p:spPr>
          <a:xfrm>
            <a:off x="15" y="6459785"/>
            <a:ext cx="1099828" cy="365125"/>
          </a:xfrm>
          <a:prstGeom prst="rect">
            <a:avLst/>
          </a:prstGeom>
        </p:spPr>
      </p:pic>
    </p:spTree>
    <p:custDataLst>
      <p:tags r:id="rId1"/>
    </p:custDataLst>
    <p:extLst>
      <p:ext uri="{BB962C8B-B14F-4D97-AF65-F5344CB8AC3E}">
        <p14:creationId xmlns:p14="http://schemas.microsoft.com/office/powerpoint/2010/main" val="30722491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defRPr>
                <a:solidFill>
                  <a:srgbClr val="003F5C"/>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lvl1pPr>
              <a:defRPr>
                <a:solidFill>
                  <a:srgbClr val="003F5C"/>
                </a:solidFill>
              </a:defRPr>
            </a:lvl1pPr>
            <a:lvl2pPr>
              <a:defRPr>
                <a:solidFill>
                  <a:srgbClr val="003F5C"/>
                </a:solidFill>
              </a:defRPr>
            </a:lvl2pPr>
            <a:lvl3pPr>
              <a:defRPr>
                <a:solidFill>
                  <a:srgbClr val="003F5C"/>
                </a:solidFill>
              </a:defRPr>
            </a:lvl3pPr>
            <a:lvl4pPr>
              <a:defRPr>
                <a:solidFill>
                  <a:srgbClr val="003F5C"/>
                </a:solidFill>
              </a:defRPr>
            </a:lvl4pPr>
            <a:lvl5pPr>
              <a:defRPr>
                <a:solidFill>
                  <a:srgbClr val="003F5C"/>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lvl1pPr>
              <a:defRPr>
                <a:solidFill>
                  <a:srgbClr val="003F5C"/>
                </a:solidFill>
              </a:defRPr>
            </a:lvl1pPr>
            <a:lvl2pPr>
              <a:defRPr>
                <a:solidFill>
                  <a:srgbClr val="003F5C"/>
                </a:solidFill>
              </a:defRPr>
            </a:lvl2pPr>
            <a:lvl3pPr>
              <a:defRPr>
                <a:solidFill>
                  <a:srgbClr val="003F5C"/>
                </a:solidFill>
              </a:defRPr>
            </a:lvl3pPr>
            <a:lvl4pPr>
              <a:defRPr>
                <a:solidFill>
                  <a:srgbClr val="003F5C"/>
                </a:solidFill>
              </a:defRPr>
            </a:lvl4pPr>
            <a:lvl5pPr>
              <a:defRPr>
                <a:solidFill>
                  <a:srgbClr val="003F5C"/>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2FE2E6A-01D2-4277-988C-666DB5E391F3}" type="datetimeFigureOut">
              <a:rPr lang="en-IE" smtClean="0"/>
              <a:t>01/03/2021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6D7ECAC-8EBD-4E2E-AF4D-48A2A2FD5682}" type="slidenum">
              <a:rPr lang="en-IE" smtClean="0"/>
              <a:t>‹#›</a:t>
            </a:fld>
            <a:endParaRPr lang="en-IE"/>
          </a:p>
        </p:txBody>
      </p:sp>
    </p:spTree>
    <p:custDataLst>
      <p:tags r:id="rId1"/>
    </p:custDataLst>
    <p:extLst>
      <p:ext uri="{BB962C8B-B14F-4D97-AF65-F5344CB8AC3E}">
        <p14:creationId xmlns:p14="http://schemas.microsoft.com/office/powerpoint/2010/main" val="4626079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lvl1pPr>
              <a:defRPr>
                <a:solidFill>
                  <a:srgbClr val="003F5C"/>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lvl1pPr>
              <a:defRPr>
                <a:solidFill>
                  <a:srgbClr val="003F5C"/>
                </a:solidFill>
              </a:defRPr>
            </a:lvl1pPr>
            <a:lvl2pPr>
              <a:defRPr>
                <a:solidFill>
                  <a:srgbClr val="003F5C"/>
                </a:solidFill>
              </a:defRPr>
            </a:lvl2pPr>
            <a:lvl3pPr>
              <a:defRPr>
                <a:solidFill>
                  <a:srgbClr val="003F5C"/>
                </a:solidFill>
              </a:defRPr>
            </a:lvl3pPr>
            <a:lvl4pPr>
              <a:defRPr>
                <a:solidFill>
                  <a:srgbClr val="003F5C"/>
                </a:solidFill>
              </a:defRPr>
            </a:lvl4pPr>
            <a:lvl5pPr>
              <a:defRPr>
                <a:solidFill>
                  <a:srgbClr val="003F5C"/>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lvl1pPr>
              <a:defRPr>
                <a:solidFill>
                  <a:srgbClr val="003F5C"/>
                </a:solidFill>
              </a:defRPr>
            </a:lvl1pPr>
            <a:lvl2pPr>
              <a:defRPr>
                <a:solidFill>
                  <a:srgbClr val="003F5C"/>
                </a:solidFill>
              </a:defRPr>
            </a:lvl2pPr>
            <a:lvl3pPr>
              <a:defRPr>
                <a:solidFill>
                  <a:srgbClr val="003F5C"/>
                </a:solidFill>
              </a:defRPr>
            </a:lvl3pPr>
            <a:lvl4pPr>
              <a:defRPr>
                <a:solidFill>
                  <a:srgbClr val="003F5C"/>
                </a:solidFill>
              </a:defRPr>
            </a:lvl4pPr>
            <a:lvl5pPr>
              <a:defRPr>
                <a:solidFill>
                  <a:srgbClr val="003F5C"/>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2FE2E6A-01D2-4277-988C-666DB5E391F3}" type="datetimeFigureOut">
              <a:rPr lang="en-IE" smtClean="0"/>
              <a:t>01/03/2021</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E6D7ECAC-8EBD-4E2E-AF4D-48A2A2FD5682}" type="slidenum">
              <a:rPr lang="en-IE" smtClean="0"/>
              <a:t>‹#›</a:t>
            </a:fld>
            <a:endParaRPr lang="en-IE"/>
          </a:p>
        </p:txBody>
      </p:sp>
      <p:pic>
        <p:nvPicPr>
          <p:cNvPr id="11" name="Picture 10"/>
          <p:cNvPicPr>
            <a:picLocks noChangeAspect="1"/>
          </p:cNvPicPr>
          <p:nvPr userDrawn="1"/>
        </p:nvPicPr>
        <p:blipFill>
          <a:blip r:embed="rId3"/>
          <a:stretch>
            <a:fillRect/>
          </a:stretch>
        </p:blipFill>
        <p:spPr>
          <a:xfrm>
            <a:off x="15" y="6459785"/>
            <a:ext cx="1099828" cy="365125"/>
          </a:xfrm>
          <a:prstGeom prst="rect">
            <a:avLst/>
          </a:prstGeom>
        </p:spPr>
      </p:pic>
    </p:spTree>
    <p:custDataLst>
      <p:tags r:id="rId1"/>
    </p:custDataLst>
    <p:extLst>
      <p:ext uri="{BB962C8B-B14F-4D97-AF65-F5344CB8AC3E}">
        <p14:creationId xmlns:p14="http://schemas.microsoft.com/office/powerpoint/2010/main" val="35837547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u="none">
                <a:solidFill>
                  <a:srgbClr val="003F5C"/>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2FE2E6A-01D2-4277-988C-666DB5E391F3}" type="datetimeFigureOut">
              <a:rPr lang="en-IE" smtClean="0"/>
              <a:t>01/03/2021</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E6D7ECAC-8EBD-4E2E-AF4D-48A2A2FD5682}" type="slidenum">
              <a:rPr lang="en-IE" smtClean="0"/>
              <a:t>‹#›</a:t>
            </a:fld>
            <a:endParaRPr lang="en-IE"/>
          </a:p>
        </p:txBody>
      </p:sp>
    </p:spTree>
    <p:custDataLst>
      <p:tags r:id="rId1"/>
    </p:custDataLst>
    <p:extLst>
      <p:ext uri="{BB962C8B-B14F-4D97-AF65-F5344CB8AC3E}">
        <p14:creationId xmlns:p14="http://schemas.microsoft.com/office/powerpoint/2010/main" val="110129956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2FE2E6A-01D2-4277-988C-666DB5E391F3}" type="datetimeFigureOut">
              <a:rPr lang="en-IE" smtClean="0"/>
              <a:t>01/03/2021</a:t>
            </a:fld>
            <a:endParaRPr lang="en-I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E"/>
          </a:p>
        </p:txBody>
      </p:sp>
      <p:sp>
        <p:nvSpPr>
          <p:cNvPr id="9" name="Slide Number Placeholder 8"/>
          <p:cNvSpPr>
            <a:spLocks noGrp="1"/>
          </p:cNvSpPr>
          <p:nvPr>
            <p:ph type="sldNum" sz="quarter" idx="12"/>
          </p:nvPr>
        </p:nvSpPr>
        <p:spPr/>
        <p:txBody>
          <a:bodyPr/>
          <a:lstStyle/>
          <a:p>
            <a:fld id="{E6D7ECAC-8EBD-4E2E-AF4D-48A2A2FD5682}" type="slidenum">
              <a:rPr lang="en-IE" smtClean="0"/>
              <a:t>‹#›</a:t>
            </a:fld>
            <a:endParaRPr lang="en-IE"/>
          </a:p>
        </p:txBody>
      </p:sp>
      <p:pic>
        <p:nvPicPr>
          <p:cNvPr id="10" name="Picture 9"/>
          <p:cNvPicPr>
            <a:picLocks noChangeAspect="1"/>
          </p:cNvPicPr>
          <p:nvPr userDrawn="1"/>
        </p:nvPicPr>
        <p:blipFill>
          <a:blip r:embed="rId3"/>
          <a:stretch>
            <a:fillRect/>
          </a:stretch>
        </p:blipFill>
        <p:spPr>
          <a:xfrm>
            <a:off x="15" y="6459785"/>
            <a:ext cx="1099828" cy="365125"/>
          </a:xfrm>
          <a:prstGeom prst="rect">
            <a:avLst/>
          </a:prstGeom>
        </p:spPr>
      </p:pic>
    </p:spTree>
    <p:custDataLst>
      <p:tags r:id="rId1"/>
    </p:custDataLst>
    <p:extLst>
      <p:ext uri="{BB962C8B-B14F-4D97-AF65-F5344CB8AC3E}">
        <p14:creationId xmlns:p14="http://schemas.microsoft.com/office/powerpoint/2010/main" val="13136432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lvl1pPr>
              <a:defRPr>
                <a:solidFill>
                  <a:srgbClr val="003F5C"/>
                </a:solidFill>
              </a:defRPr>
            </a:lvl1pPr>
            <a:lvl2pPr>
              <a:defRPr>
                <a:solidFill>
                  <a:srgbClr val="003F5C"/>
                </a:solidFill>
              </a:defRPr>
            </a:lvl2pPr>
            <a:lvl3pPr>
              <a:defRPr>
                <a:solidFill>
                  <a:srgbClr val="003F5C"/>
                </a:solidFill>
              </a:defRPr>
            </a:lvl3pPr>
            <a:lvl4pPr>
              <a:defRPr>
                <a:solidFill>
                  <a:srgbClr val="003F5C"/>
                </a:solidFill>
              </a:defRPr>
            </a:lvl4pPr>
            <a:lvl5pPr>
              <a:defRPr>
                <a:solidFill>
                  <a:srgbClr val="003F5C"/>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2FE2E6A-01D2-4277-988C-666DB5E391F3}" type="datetimeFigureOut">
              <a:rPr lang="en-IE" smtClean="0"/>
              <a:t>01/03/2021</a:t>
            </a:fld>
            <a:endParaRPr lang="en-I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6D7ECAC-8EBD-4E2E-AF4D-48A2A2FD5682}" type="slidenum">
              <a:rPr lang="en-IE" smtClean="0"/>
              <a:t>‹#›</a:t>
            </a:fld>
            <a:endParaRPr lang="en-IE"/>
          </a:p>
        </p:txBody>
      </p:sp>
      <p:pic>
        <p:nvPicPr>
          <p:cNvPr id="12" name="Picture 11"/>
          <p:cNvPicPr>
            <a:picLocks noChangeAspect="1"/>
          </p:cNvPicPr>
          <p:nvPr userDrawn="1"/>
        </p:nvPicPr>
        <p:blipFill>
          <a:blip r:embed="rId3"/>
          <a:stretch>
            <a:fillRect/>
          </a:stretch>
        </p:blipFill>
        <p:spPr>
          <a:xfrm>
            <a:off x="15" y="6459785"/>
            <a:ext cx="1099828" cy="365125"/>
          </a:xfrm>
          <a:prstGeom prst="rect">
            <a:avLst/>
          </a:prstGeom>
        </p:spPr>
      </p:pic>
    </p:spTree>
    <p:custDataLst>
      <p:tags r:id="rId1"/>
    </p:custDataLst>
    <p:extLst>
      <p:ext uri="{BB962C8B-B14F-4D97-AF65-F5344CB8AC3E}">
        <p14:creationId xmlns:p14="http://schemas.microsoft.com/office/powerpoint/2010/main" val="20428957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3"/>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FE2E6A-01D2-4277-988C-666DB5E391F3}" type="datetimeFigureOut">
              <a:rPr lang="en-IE" smtClean="0"/>
              <a:t>01/03/2021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6D7ECAC-8EBD-4E2E-AF4D-48A2A2FD5682}" type="slidenum">
              <a:rPr lang="en-IE" smtClean="0"/>
              <a:t>‹#›</a:t>
            </a:fld>
            <a:endParaRPr lang="en-IE"/>
          </a:p>
        </p:txBody>
      </p:sp>
      <p:pic>
        <p:nvPicPr>
          <p:cNvPr id="12" name="Picture 11"/>
          <p:cNvPicPr>
            <a:picLocks noChangeAspect="1"/>
          </p:cNvPicPr>
          <p:nvPr userDrawn="1"/>
        </p:nvPicPr>
        <p:blipFill>
          <a:blip r:embed="rId4"/>
          <a:stretch>
            <a:fillRect/>
          </a:stretch>
        </p:blipFill>
        <p:spPr>
          <a:xfrm>
            <a:off x="15" y="6459785"/>
            <a:ext cx="1099828" cy="365125"/>
          </a:xfrm>
          <a:prstGeom prst="rect">
            <a:avLst/>
          </a:prstGeom>
        </p:spPr>
      </p:pic>
    </p:spTree>
    <p:custDataLst>
      <p:tags r:id="rId1"/>
    </p:custDataLst>
    <p:extLst>
      <p:ext uri="{BB962C8B-B14F-4D97-AF65-F5344CB8AC3E}">
        <p14:creationId xmlns:p14="http://schemas.microsoft.com/office/powerpoint/2010/main" val="5636544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2FE2E6A-01D2-4277-988C-666DB5E391F3}" type="datetimeFigureOut">
              <a:rPr lang="en-IE" smtClean="0"/>
              <a:t>01/03/2021</a:t>
            </a:fld>
            <a:endParaRPr lang="en-I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6D7ECAC-8EBD-4E2E-AF4D-48A2A2FD5682}" type="slidenum">
              <a:rPr lang="en-IE" smtClean="0"/>
              <a:t>‹#›</a:t>
            </a:fld>
            <a:endParaRPr lang="en-IE"/>
          </a:p>
        </p:txBody>
      </p:sp>
      <p:cxnSp>
        <p:nvCxnSpPr>
          <p:cNvPr id="10" name="Straight Connector 9"/>
          <p:cNvCxnSpPr/>
          <p:nvPr/>
        </p:nvCxnSpPr>
        <p:spPr>
          <a:xfrm>
            <a:off x="1193532" y="1737845"/>
            <a:ext cx="9966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4"/>
          <a:stretch>
            <a:fillRect/>
          </a:stretch>
        </p:blipFill>
        <p:spPr>
          <a:xfrm>
            <a:off x="15" y="6459785"/>
            <a:ext cx="1099828" cy="365125"/>
          </a:xfrm>
          <a:prstGeom prst="rect">
            <a:avLst/>
          </a:prstGeom>
        </p:spPr>
      </p:pic>
    </p:spTree>
    <p:custDataLst>
      <p:tags r:id="rId13"/>
    </p:custDataLst>
    <p:extLst>
      <p:ext uri="{BB962C8B-B14F-4D97-AF65-F5344CB8AC3E}">
        <p14:creationId xmlns:p14="http://schemas.microsoft.com/office/powerpoint/2010/main" val="11494359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rgbClr val="003F5C"/>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3F5C"/>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03F5C"/>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3F5C"/>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3F5C"/>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3F5C"/>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1.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500" dirty="0" smtClean="0">
                <a:solidFill>
                  <a:srgbClr val="003F5C"/>
                </a:solidFill>
                <a:latin typeface="Tahoma" panose="020B0604030504040204" pitchFamily="34" charset="0"/>
                <a:ea typeface="Tahoma" panose="020B0604030504040204" pitchFamily="34" charset="0"/>
                <a:cs typeface="Tahoma" panose="020B0604030504040204" pitchFamily="34" charset="0"/>
              </a:rPr>
              <a:t>Project Overview and Development of the Database</a:t>
            </a:r>
            <a:endParaRPr lang="en-IE" sz="3500" dirty="0">
              <a:solidFill>
                <a:srgbClr val="003F5C"/>
              </a:solidFill>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p:txBody>
          <a:bodyPr>
            <a:noAutofit/>
          </a:bodyPr>
          <a:lstStyle/>
          <a:p>
            <a:r>
              <a:rPr lang="en-US" sz="2200" cap="none" dirty="0" smtClean="0">
                <a:solidFill>
                  <a:srgbClr val="003F5C"/>
                </a:solidFill>
                <a:latin typeface="Tahoma" panose="020B0604030504040204" pitchFamily="34" charset="0"/>
                <a:ea typeface="Tahoma" panose="020B0604030504040204" pitchFamily="34" charset="0"/>
                <a:cs typeface="Tahoma" panose="020B0604030504040204" pitchFamily="34" charset="0"/>
              </a:rPr>
              <a:t>Dr Laura O’Connor (BSc, PhD, FHEA), Principle Investigator, HIQA</a:t>
            </a:r>
          </a:p>
          <a:p>
            <a:r>
              <a:rPr lang="en-US" sz="2200" cap="none" dirty="0" smtClean="0">
                <a:solidFill>
                  <a:srgbClr val="003F5C"/>
                </a:solidFill>
                <a:latin typeface="Tahoma" panose="020B0604030504040204" pitchFamily="34" charset="0"/>
                <a:ea typeface="Tahoma" panose="020B0604030504040204" pitchFamily="34" charset="0"/>
                <a:cs typeface="Tahoma" panose="020B0604030504040204" pitchFamily="34" charset="0"/>
              </a:rPr>
              <a:t>26 February 2021</a:t>
            </a:r>
            <a:endParaRPr lang="en-IE" sz="2200" cap="none" dirty="0">
              <a:solidFill>
                <a:srgbClr val="003F5C"/>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4"/>
          <a:stretch>
            <a:fillRect/>
          </a:stretch>
        </p:blipFill>
        <p:spPr>
          <a:xfrm>
            <a:off x="527607" y="434681"/>
            <a:ext cx="2363874" cy="860964"/>
          </a:xfrm>
          <a:prstGeom prst="rect">
            <a:avLst/>
          </a:prstGeom>
        </p:spPr>
      </p:pic>
      <p:pic>
        <p:nvPicPr>
          <p:cNvPr id="12" name="Picture 11" descr="HIQA-logo - Columban Missionarie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64675" y="312713"/>
            <a:ext cx="1691005" cy="1104900"/>
          </a:xfrm>
          <a:prstGeom prst="rect">
            <a:avLst/>
          </a:prstGeom>
          <a:noFill/>
          <a:ln>
            <a:noFill/>
          </a:ln>
        </p:spPr>
      </p:pic>
      <p:pic>
        <p:nvPicPr>
          <p:cNvPr id="5" name="Picture 4"/>
          <p:cNvPicPr>
            <a:picLocks noChangeAspect="1"/>
          </p:cNvPicPr>
          <p:nvPr/>
        </p:nvPicPr>
        <p:blipFill>
          <a:blip r:embed="rId6"/>
          <a:stretch>
            <a:fillRect/>
          </a:stretch>
        </p:blipFill>
        <p:spPr>
          <a:xfrm>
            <a:off x="4361162" y="346735"/>
            <a:ext cx="2962275" cy="983427"/>
          </a:xfrm>
          <a:prstGeom prst="rect">
            <a:avLst/>
          </a:prstGeom>
        </p:spPr>
      </p:pic>
    </p:spTree>
    <p:custDataLst>
      <p:tags r:id="rId1"/>
    </p:custDataLst>
    <p:extLst>
      <p:ext uri="{BB962C8B-B14F-4D97-AF65-F5344CB8AC3E}">
        <p14:creationId xmlns:p14="http://schemas.microsoft.com/office/powerpoint/2010/main" val="3700579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LENS Project</a:t>
            </a:r>
            <a:endParaRPr lang="en-IE" dirty="0"/>
          </a:p>
        </p:txBody>
      </p:sp>
      <p:sp>
        <p:nvSpPr>
          <p:cNvPr id="3" name="Content Placeholder 2"/>
          <p:cNvSpPr>
            <a:spLocks noGrp="1"/>
          </p:cNvSpPr>
          <p:nvPr>
            <p:ph idx="1"/>
          </p:nvPr>
        </p:nvSpPr>
        <p:spPr>
          <a:xfrm>
            <a:off x="1097280" y="1845733"/>
            <a:ext cx="10058400" cy="4406785"/>
          </a:xfrm>
        </p:spPr>
        <p:txBody>
          <a:bodyPr>
            <a:normAutofit/>
          </a:bodyPr>
          <a:lstStyle/>
          <a:p>
            <a:pPr marL="268288" indent="0">
              <a:buNone/>
            </a:pPr>
            <a:endParaRPr lang="en-US" dirty="0"/>
          </a:p>
          <a:p>
            <a:pPr>
              <a:lnSpc>
                <a:spcPct val="150000"/>
              </a:lnSpc>
            </a:pPr>
            <a:r>
              <a:rPr lang="en-US" b="1" dirty="0" smtClean="0"/>
              <a:t>Work packages</a:t>
            </a:r>
          </a:p>
          <a:p>
            <a:pPr marL="1433513" lvl="1" indent="-457200">
              <a:lnSpc>
                <a:spcPct val="150000"/>
              </a:lnSpc>
              <a:buFont typeface="+mj-lt"/>
              <a:buAutoNum type="arabicPeriod"/>
            </a:pPr>
            <a:r>
              <a:rPr lang="en-US" sz="2000" dirty="0" smtClean="0"/>
              <a:t>Database development</a:t>
            </a:r>
            <a:endParaRPr lang="en-US" sz="2000" dirty="0"/>
          </a:p>
          <a:p>
            <a:pPr marL="1433513" lvl="1" indent="-457200">
              <a:lnSpc>
                <a:spcPct val="150000"/>
              </a:lnSpc>
              <a:buFont typeface="+mj-lt"/>
              <a:buAutoNum type="arabicPeriod"/>
            </a:pPr>
            <a:r>
              <a:rPr lang="en-US" sz="2000" dirty="0" err="1"/>
              <a:t>Descriptives</a:t>
            </a:r>
            <a:r>
              <a:rPr lang="en-US" sz="2000" dirty="0"/>
              <a:t> and determinants</a:t>
            </a:r>
          </a:p>
          <a:p>
            <a:pPr marL="1433513" lvl="1" indent="-457200">
              <a:lnSpc>
                <a:spcPct val="150000"/>
              </a:lnSpc>
              <a:buFont typeface="+mj-lt"/>
              <a:buAutoNum type="arabicPeriod"/>
            </a:pPr>
            <a:r>
              <a:rPr lang="en-US" sz="2000" dirty="0"/>
              <a:t>Good practice and avoiding harm</a:t>
            </a:r>
          </a:p>
          <a:p>
            <a:pPr marL="1433513" lvl="1" indent="-457200">
              <a:lnSpc>
                <a:spcPct val="150000"/>
              </a:lnSpc>
              <a:buFont typeface="+mj-lt"/>
              <a:buAutoNum type="arabicPeriod"/>
            </a:pPr>
            <a:r>
              <a:rPr lang="en-US" sz="2000" dirty="0" smtClean="0"/>
              <a:t>Lexicon development</a:t>
            </a:r>
            <a:endParaRPr lang="en-US" sz="2000" dirty="0"/>
          </a:p>
          <a:p>
            <a:pPr marL="1433513" lvl="1" indent="-457200">
              <a:lnSpc>
                <a:spcPct val="150000"/>
              </a:lnSpc>
              <a:buFont typeface="+mj-lt"/>
              <a:buAutoNum type="arabicPeriod"/>
            </a:pPr>
            <a:r>
              <a:rPr lang="en-US" sz="2000" dirty="0" err="1"/>
              <a:t>Prioritisation</a:t>
            </a:r>
            <a:r>
              <a:rPr lang="en-US" sz="2000" dirty="0"/>
              <a:t> of notifications </a:t>
            </a:r>
          </a:p>
          <a:p>
            <a:pPr marL="0" indent="0">
              <a:buNone/>
            </a:pPr>
            <a:endParaRPr lang="en-IE" dirty="0"/>
          </a:p>
          <a:p>
            <a:endParaRPr lang="en-IE" dirty="0"/>
          </a:p>
        </p:txBody>
      </p:sp>
    </p:spTree>
    <p:custDataLst>
      <p:tags r:id="rId1"/>
    </p:custDataLst>
    <p:extLst>
      <p:ext uri="{BB962C8B-B14F-4D97-AF65-F5344CB8AC3E}">
        <p14:creationId xmlns:p14="http://schemas.microsoft.com/office/powerpoint/2010/main" val="137622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the Database</a:t>
            </a:r>
            <a:endParaRPr lang="en-IE" dirty="0"/>
          </a:p>
        </p:txBody>
      </p:sp>
      <p:sp>
        <p:nvSpPr>
          <p:cNvPr id="3" name="Content Placeholder 2"/>
          <p:cNvSpPr>
            <a:spLocks noGrp="1"/>
          </p:cNvSpPr>
          <p:nvPr>
            <p:ph idx="1"/>
          </p:nvPr>
        </p:nvSpPr>
        <p:spPr>
          <a:xfrm>
            <a:off x="4304504" y="1862668"/>
            <a:ext cx="7255150" cy="4023360"/>
          </a:xfrm>
        </p:spPr>
        <p:txBody>
          <a:bodyPr/>
          <a:lstStyle/>
          <a:p>
            <a:endParaRPr lang="en-US" dirty="0" smtClean="0"/>
          </a:p>
          <a:p>
            <a:r>
              <a:rPr lang="en-US" dirty="0" smtClean="0"/>
              <a:t>2013-2019</a:t>
            </a:r>
            <a:endParaRPr lang="en-IE" dirty="0" smtClean="0"/>
          </a:p>
          <a:p>
            <a:r>
              <a:rPr lang="en-IE" dirty="0" smtClean="0"/>
              <a:t>Cleaned, recoded, categorised, geo-mapped, calculated </a:t>
            </a:r>
            <a:r>
              <a:rPr lang="en-IE" dirty="0"/>
              <a:t>new variables, </a:t>
            </a:r>
            <a:r>
              <a:rPr lang="en-IE" dirty="0" smtClean="0"/>
              <a:t>linked </a:t>
            </a:r>
            <a:r>
              <a:rPr lang="en-IE" dirty="0"/>
              <a:t>to </a:t>
            </a:r>
            <a:r>
              <a:rPr lang="en-IE" dirty="0" smtClean="0"/>
              <a:t>demographic and structural information about centres</a:t>
            </a:r>
          </a:p>
          <a:p>
            <a:r>
              <a:rPr lang="en-IE" dirty="0" smtClean="0"/>
              <a:t>Convened </a:t>
            </a:r>
            <a:r>
              <a:rPr lang="en-IE" dirty="0"/>
              <a:t>panels with </a:t>
            </a:r>
            <a:r>
              <a:rPr lang="en-IE" dirty="0" smtClean="0"/>
              <a:t>end </a:t>
            </a:r>
            <a:r>
              <a:rPr lang="en-IE" dirty="0"/>
              <a:t>users to inform </a:t>
            </a:r>
            <a:r>
              <a:rPr lang="en-IE" dirty="0" smtClean="0"/>
              <a:t>database inclusion </a:t>
            </a:r>
          </a:p>
          <a:p>
            <a:r>
              <a:rPr lang="en-IE" dirty="0" smtClean="0"/>
              <a:t>Developed a data </a:t>
            </a:r>
            <a:r>
              <a:rPr lang="en-IE" dirty="0"/>
              <a:t>quality </a:t>
            </a:r>
            <a:r>
              <a:rPr lang="en-IE" dirty="0" smtClean="0"/>
              <a:t>framework against the </a:t>
            </a:r>
            <a:r>
              <a:rPr lang="en-IE" b="1" dirty="0" smtClean="0"/>
              <a:t>national standards </a:t>
            </a:r>
            <a:r>
              <a:rPr lang="en-US" b="1" dirty="0"/>
              <a:t>for </a:t>
            </a:r>
            <a:r>
              <a:rPr lang="en-US" b="1" dirty="0" smtClean="0"/>
              <a:t>information management for health and social care </a:t>
            </a:r>
            <a:r>
              <a:rPr lang="en-US" b="1" dirty="0"/>
              <a:t>data collections</a:t>
            </a:r>
            <a:endParaRPr lang="en-IE" b="1" dirty="0" smtClean="0"/>
          </a:p>
          <a:p>
            <a:r>
              <a:rPr lang="en-IE" dirty="0" smtClean="0"/>
              <a:t>Developed tools </a:t>
            </a:r>
            <a:r>
              <a:rPr lang="en-IE" dirty="0"/>
              <a:t>to support </a:t>
            </a:r>
            <a:r>
              <a:rPr lang="en-IE" dirty="0" smtClean="0"/>
              <a:t>interpretation and use</a:t>
            </a:r>
            <a:endParaRPr lang="en-IE" dirty="0"/>
          </a:p>
        </p:txBody>
      </p:sp>
      <p:pic>
        <p:nvPicPr>
          <p:cNvPr id="4" name="Picture 3"/>
          <p:cNvPicPr>
            <a:picLocks noChangeAspect="1"/>
          </p:cNvPicPr>
          <p:nvPr/>
        </p:nvPicPr>
        <p:blipFill>
          <a:blip r:embed="rId4"/>
          <a:stretch>
            <a:fillRect/>
          </a:stretch>
        </p:blipFill>
        <p:spPr>
          <a:xfrm>
            <a:off x="1097280" y="1845734"/>
            <a:ext cx="2629082" cy="3676010"/>
          </a:xfrm>
          <a:prstGeom prst="rect">
            <a:avLst/>
          </a:prstGeom>
        </p:spPr>
      </p:pic>
    </p:spTree>
    <p:custDataLst>
      <p:tags r:id="rId1"/>
    </p:custDataLst>
    <p:extLst>
      <p:ext uri="{BB962C8B-B14F-4D97-AF65-F5344CB8AC3E}">
        <p14:creationId xmlns:p14="http://schemas.microsoft.com/office/powerpoint/2010/main" val="332656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Database of Statutory Notification from Social Care in Ireland</a:t>
            </a:r>
            <a:endParaRPr lang="en-IE" dirty="0"/>
          </a:p>
        </p:txBody>
      </p:sp>
      <p:sp>
        <p:nvSpPr>
          <p:cNvPr id="3" name="Content Placeholder 2"/>
          <p:cNvSpPr>
            <a:spLocks noGrp="1"/>
          </p:cNvSpPr>
          <p:nvPr>
            <p:ph idx="1"/>
          </p:nvPr>
        </p:nvSpPr>
        <p:spPr>
          <a:xfrm>
            <a:off x="1097280" y="1845734"/>
            <a:ext cx="10058400" cy="4555066"/>
          </a:xfrm>
        </p:spPr>
        <p:txBody>
          <a:bodyPr>
            <a:normAutofit fontScale="92500" lnSpcReduction="10000"/>
          </a:bodyPr>
          <a:lstStyle/>
          <a:p>
            <a:r>
              <a:rPr lang="en-US" dirty="0" smtClean="0"/>
              <a:t>407 variables, 125,724 </a:t>
            </a:r>
            <a:r>
              <a:rPr lang="en-US" dirty="0"/>
              <a:t>lines of data </a:t>
            </a:r>
            <a:endParaRPr lang="en-US" dirty="0" smtClean="0"/>
          </a:p>
          <a:p>
            <a:r>
              <a:rPr lang="en-US" dirty="0" smtClean="0"/>
              <a:t>Structure, unstructured and semi-structured data</a:t>
            </a:r>
          </a:p>
          <a:p>
            <a:endParaRPr lang="en-US" dirty="0" smtClean="0"/>
          </a:p>
          <a:p>
            <a:r>
              <a:rPr lang="en-US" dirty="0" smtClean="0"/>
              <a:t>No redactions, </a:t>
            </a:r>
            <a:r>
              <a:rPr lang="en-US" dirty="0" err="1" smtClean="0"/>
              <a:t>pseudonymised</a:t>
            </a:r>
            <a:endParaRPr lang="en-US" dirty="0" smtClean="0"/>
          </a:p>
          <a:p>
            <a:r>
              <a:rPr lang="en-US" dirty="0" smtClean="0"/>
              <a:t>Contains all the detail contained in notifications and linked to centres.</a:t>
            </a:r>
          </a:p>
          <a:p>
            <a:endParaRPr lang="en-US" dirty="0" smtClean="0"/>
          </a:p>
          <a:p>
            <a:r>
              <a:rPr lang="en-US" b="1" dirty="0" smtClean="0"/>
              <a:t>Benefits</a:t>
            </a:r>
            <a:endParaRPr lang="en-US" b="1" dirty="0"/>
          </a:p>
          <a:p>
            <a:r>
              <a:rPr lang="en-US" dirty="0"/>
              <a:t>National perspective</a:t>
            </a:r>
          </a:p>
          <a:p>
            <a:r>
              <a:rPr lang="en-US" dirty="0" smtClean="0"/>
              <a:t>Compare </a:t>
            </a:r>
            <a:r>
              <a:rPr lang="en-US" dirty="0"/>
              <a:t>groups and characteristics</a:t>
            </a:r>
          </a:p>
          <a:p>
            <a:r>
              <a:rPr lang="en-US" dirty="0"/>
              <a:t>Greater statistical power</a:t>
            </a:r>
          </a:p>
          <a:p>
            <a:r>
              <a:rPr lang="en-US" dirty="0" smtClean="0"/>
              <a:t>Identify trends not observable when looking at a single notification or centre</a:t>
            </a:r>
            <a:endParaRPr lang="en-IE" dirty="0"/>
          </a:p>
        </p:txBody>
      </p:sp>
      <p:pic>
        <p:nvPicPr>
          <p:cNvPr id="4" name="Picture 3"/>
          <p:cNvPicPr>
            <a:picLocks noChangeAspect="1"/>
          </p:cNvPicPr>
          <p:nvPr/>
        </p:nvPicPr>
        <p:blipFill>
          <a:blip r:embed="rId4"/>
          <a:stretch>
            <a:fillRect/>
          </a:stretch>
        </p:blipFill>
        <p:spPr>
          <a:xfrm>
            <a:off x="9329524" y="2117535"/>
            <a:ext cx="2076450" cy="3714750"/>
          </a:xfrm>
          <a:prstGeom prst="rect">
            <a:avLst/>
          </a:prstGeom>
        </p:spPr>
      </p:pic>
    </p:spTree>
    <p:custDataLst>
      <p:tags r:id="rId1"/>
    </p:custDataLst>
    <p:extLst>
      <p:ext uri="{BB962C8B-B14F-4D97-AF65-F5344CB8AC3E}">
        <p14:creationId xmlns:p14="http://schemas.microsoft.com/office/powerpoint/2010/main" val="162969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9281557" y="1963608"/>
            <a:ext cx="2706486" cy="4013860"/>
          </a:xfrm>
          <a:prstGeom prst="rect">
            <a:avLst/>
          </a:prstGeom>
        </p:spPr>
      </p:pic>
      <p:sp>
        <p:nvSpPr>
          <p:cNvPr id="2" name="Title 1"/>
          <p:cNvSpPr>
            <a:spLocks noGrp="1"/>
          </p:cNvSpPr>
          <p:nvPr>
            <p:ph type="title"/>
          </p:nvPr>
        </p:nvSpPr>
        <p:spPr/>
        <p:txBody>
          <a:bodyPr>
            <a:normAutofit fontScale="90000"/>
          </a:bodyPr>
          <a:lstStyle/>
          <a:p>
            <a:r>
              <a:rPr lang="en-US" dirty="0" smtClean="0"/>
              <a:t>The Database of Statutory Notification from Social Care in Ireland (Open Access)</a:t>
            </a:r>
            <a:endParaRPr lang="en-IE" dirty="0"/>
          </a:p>
        </p:txBody>
      </p:sp>
      <p:sp>
        <p:nvSpPr>
          <p:cNvPr id="3" name="Content Placeholder 2"/>
          <p:cNvSpPr>
            <a:spLocks noGrp="1"/>
          </p:cNvSpPr>
          <p:nvPr>
            <p:ph idx="1"/>
          </p:nvPr>
        </p:nvSpPr>
        <p:spPr>
          <a:xfrm>
            <a:off x="1097280" y="1963608"/>
            <a:ext cx="4348741" cy="1443731"/>
          </a:xfrm>
        </p:spPr>
        <p:txBody>
          <a:bodyPr>
            <a:normAutofit/>
          </a:bodyPr>
          <a:lstStyle/>
          <a:p>
            <a:r>
              <a:rPr lang="en-US" dirty="0" smtClean="0"/>
              <a:t>2013-2019</a:t>
            </a:r>
          </a:p>
          <a:p>
            <a:r>
              <a:rPr lang="en-US" dirty="0"/>
              <a:t>130 </a:t>
            </a:r>
            <a:r>
              <a:rPr lang="en-US" dirty="0" smtClean="0"/>
              <a:t>variables</a:t>
            </a:r>
          </a:p>
          <a:p>
            <a:r>
              <a:rPr lang="en-US" dirty="0" smtClean="0"/>
              <a:t>125,724 </a:t>
            </a:r>
            <a:r>
              <a:rPr lang="en-US" dirty="0"/>
              <a:t>lines of </a:t>
            </a:r>
            <a:r>
              <a:rPr lang="en-US" dirty="0" smtClean="0"/>
              <a:t>data</a:t>
            </a:r>
          </a:p>
          <a:p>
            <a:pPr marL="0" indent="0">
              <a:buNone/>
            </a:pPr>
            <a:endParaRPr lang="en-US" dirty="0"/>
          </a:p>
          <a:p>
            <a:endParaRPr lang="en-IE" dirty="0"/>
          </a:p>
        </p:txBody>
      </p:sp>
      <p:sp>
        <p:nvSpPr>
          <p:cNvPr id="5" name="TextBox 4"/>
          <p:cNvSpPr txBox="1"/>
          <p:nvPr/>
        </p:nvSpPr>
        <p:spPr>
          <a:xfrm>
            <a:off x="5558740" y="1737360"/>
            <a:ext cx="3610098" cy="4939814"/>
          </a:xfrm>
          <a:prstGeom prst="rect">
            <a:avLst/>
          </a:prstGeom>
          <a:noFill/>
        </p:spPr>
        <p:txBody>
          <a:bodyPr wrap="square" rtlCol="0">
            <a:spAutoFit/>
          </a:bodyPr>
          <a:lstStyle/>
          <a:p>
            <a:pPr marL="285750" indent="-285750">
              <a:lnSpc>
                <a:spcPct val="150000"/>
              </a:lnSpc>
              <a:buClr>
                <a:schemeClr val="accent1"/>
              </a:buClr>
              <a:buFont typeface="Arial" panose="020B0604020202020204" pitchFamily="34" charset="0"/>
              <a:buChar char="•"/>
            </a:pPr>
            <a:r>
              <a:rPr lang="en-US" dirty="0"/>
              <a:t>Notification </a:t>
            </a:r>
            <a:r>
              <a:rPr lang="en-US" dirty="0" smtClean="0"/>
              <a:t>type</a:t>
            </a:r>
          </a:p>
          <a:p>
            <a:pPr marL="285750" indent="-285750">
              <a:lnSpc>
                <a:spcPct val="150000"/>
              </a:lnSpc>
              <a:buClr>
                <a:schemeClr val="accent1"/>
              </a:buClr>
              <a:buFont typeface="Arial" panose="020B0604020202020204" pitchFamily="34" charset="0"/>
              <a:buChar char="•"/>
            </a:pPr>
            <a:r>
              <a:rPr lang="en-US" dirty="0" smtClean="0"/>
              <a:t>Notification subtype</a:t>
            </a:r>
          </a:p>
          <a:p>
            <a:pPr marL="285750" indent="-285750">
              <a:lnSpc>
                <a:spcPct val="150000"/>
              </a:lnSpc>
              <a:buClr>
                <a:schemeClr val="accent1"/>
              </a:buClr>
              <a:buFont typeface="Arial" panose="020B0604020202020204" pitchFamily="34" charset="0"/>
              <a:buChar char="•"/>
            </a:pPr>
            <a:r>
              <a:rPr lang="en-US" dirty="0" smtClean="0"/>
              <a:t>When received</a:t>
            </a:r>
          </a:p>
          <a:p>
            <a:pPr marL="285750" indent="-285750">
              <a:lnSpc>
                <a:spcPct val="150000"/>
              </a:lnSpc>
              <a:buClr>
                <a:schemeClr val="accent1"/>
              </a:buClr>
              <a:buFont typeface="Arial" panose="020B0604020202020204" pitchFamily="34" charset="0"/>
              <a:buChar char="•"/>
            </a:pPr>
            <a:r>
              <a:rPr lang="en-US" dirty="0"/>
              <a:t>T</a:t>
            </a:r>
            <a:r>
              <a:rPr lang="en-US" dirty="0" smtClean="0"/>
              <a:t>ime </a:t>
            </a:r>
            <a:r>
              <a:rPr lang="en-US" dirty="0"/>
              <a:t>of </a:t>
            </a:r>
            <a:r>
              <a:rPr lang="en-US" dirty="0" smtClean="0"/>
              <a:t>event</a:t>
            </a:r>
          </a:p>
          <a:p>
            <a:pPr marL="285750" indent="-285750">
              <a:lnSpc>
                <a:spcPct val="150000"/>
              </a:lnSpc>
              <a:buClr>
                <a:schemeClr val="accent1"/>
              </a:buClr>
              <a:buFont typeface="Arial" panose="020B0604020202020204" pitchFamily="34" charset="0"/>
              <a:buChar char="•"/>
            </a:pPr>
            <a:r>
              <a:rPr lang="en-US" dirty="0"/>
              <a:t>R</a:t>
            </a:r>
            <a:r>
              <a:rPr lang="en-US" dirty="0" smtClean="0"/>
              <a:t>isk </a:t>
            </a:r>
            <a:r>
              <a:rPr lang="en-US" dirty="0"/>
              <a:t>rating (impact*likelihood</a:t>
            </a:r>
            <a:r>
              <a:rPr lang="en-US" dirty="0" smtClean="0"/>
              <a:t>)</a:t>
            </a:r>
          </a:p>
          <a:p>
            <a:pPr marL="285750" indent="-285750">
              <a:lnSpc>
                <a:spcPct val="150000"/>
              </a:lnSpc>
              <a:buClr>
                <a:schemeClr val="accent1"/>
              </a:buClr>
              <a:buFont typeface="Arial" panose="020B0604020202020204" pitchFamily="34" charset="0"/>
              <a:buChar char="•"/>
            </a:pPr>
            <a:r>
              <a:rPr lang="en-US" dirty="0" smtClean="0"/>
              <a:t>Number </a:t>
            </a:r>
            <a:r>
              <a:rPr lang="en-US" dirty="0"/>
              <a:t>of residents </a:t>
            </a:r>
            <a:r>
              <a:rPr lang="en-US" dirty="0" smtClean="0"/>
              <a:t>involved</a:t>
            </a:r>
          </a:p>
          <a:p>
            <a:pPr marL="285750" indent="-285750">
              <a:lnSpc>
                <a:spcPct val="150000"/>
              </a:lnSpc>
              <a:buClr>
                <a:schemeClr val="accent1"/>
              </a:buClr>
              <a:buFont typeface="Arial" panose="020B0604020202020204" pitchFamily="34" charset="0"/>
              <a:buChar char="•"/>
            </a:pPr>
            <a:r>
              <a:rPr lang="en-US" dirty="0" smtClean="0"/>
              <a:t>Medical treatment required</a:t>
            </a:r>
          </a:p>
          <a:p>
            <a:pPr marL="285750" indent="-285750">
              <a:lnSpc>
                <a:spcPct val="150000"/>
              </a:lnSpc>
              <a:buClr>
                <a:schemeClr val="accent1"/>
              </a:buClr>
              <a:buFont typeface="Arial" panose="020B0604020202020204" pitchFamily="34" charset="0"/>
              <a:buChar char="•"/>
            </a:pPr>
            <a:r>
              <a:rPr lang="en-US" dirty="0" smtClean="0"/>
              <a:t>Length </a:t>
            </a:r>
            <a:r>
              <a:rPr lang="en-US" dirty="0"/>
              <a:t>of stay in </a:t>
            </a:r>
            <a:r>
              <a:rPr lang="en-US" dirty="0" smtClean="0"/>
              <a:t>hospital</a:t>
            </a:r>
          </a:p>
          <a:p>
            <a:pPr marL="285750" indent="-285750">
              <a:lnSpc>
                <a:spcPct val="150000"/>
              </a:lnSpc>
              <a:buClr>
                <a:schemeClr val="accent1"/>
              </a:buClr>
              <a:buFont typeface="Arial" panose="020B0604020202020204" pitchFamily="34" charset="0"/>
              <a:buChar char="•"/>
            </a:pPr>
            <a:r>
              <a:rPr lang="en-US" dirty="0" smtClean="0"/>
              <a:t>Care </a:t>
            </a:r>
            <a:r>
              <a:rPr lang="en-US" dirty="0"/>
              <a:t>plan </a:t>
            </a:r>
            <a:r>
              <a:rPr lang="en-US" dirty="0" smtClean="0"/>
              <a:t>updated</a:t>
            </a:r>
          </a:p>
          <a:p>
            <a:pPr marL="285750" indent="-285750">
              <a:lnSpc>
                <a:spcPct val="150000"/>
              </a:lnSpc>
              <a:buClr>
                <a:schemeClr val="accent1"/>
              </a:buClr>
              <a:buFont typeface="Arial" panose="020B0604020202020204" pitchFamily="34" charset="0"/>
              <a:buChar char="•"/>
            </a:pPr>
            <a:r>
              <a:rPr lang="en-US" dirty="0" smtClean="0"/>
              <a:t>Restraint use</a:t>
            </a:r>
          </a:p>
          <a:p>
            <a:pPr marL="285750" indent="-285750">
              <a:lnSpc>
                <a:spcPct val="150000"/>
              </a:lnSpc>
              <a:buClr>
                <a:schemeClr val="accent1"/>
              </a:buClr>
              <a:buFont typeface="Arial" panose="020B0604020202020204" pitchFamily="34" charset="0"/>
              <a:buChar char="•"/>
            </a:pPr>
            <a:r>
              <a:rPr lang="en-US" dirty="0" smtClean="0"/>
              <a:t>Evacuation </a:t>
            </a:r>
            <a:r>
              <a:rPr lang="en-US" dirty="0"/>
              <a:t>plan </a:t>
            </a:r>
            <a:r>
              <a:rPr lang="en-US" dirty="0" smtClean="0"/>
              <a:t>effective</a:t>
            </a:r>
            <a:endParaRPr lang="en-US" dirty="0"/>
          </a:p>
          <a:p>
            <a:endParaRPr lang="en-IE" dirty="0"/>
          </a:p>
        </p:txBody>
      </p:sp>
      <p:sp>
        <p:nvSpPr>
          <p:cNvPr id="6" name="TextBox 5"/>
          <p:cNvSpPr txBox="1"/>
          <p:nvPr/>
        </p:nvSpPr>
        <p:spPr>
          <a:xfrm>
            <a:off x="1406039" y="3737326"/>
            <a:ext cx="3336967" cy="2169825"/>
          </a:xfrm>
          <a:prstGeom prst="rect">
            <a:avLst/>
          </a:prstGeom>
          <a:noFill/>
        </p:spPr>
        <p:txBody>
          <a:bodyPr wrap="square" rtlCol="0">
            <a:spAutoFit/>
          </a:bodyPr>
          <a:lstStyle/>
          <a:p>
            <a:pPr marL="285750" indent="-285750">
              <a:lnSpc>
                <a:spcPct val="150000"/>
              </a:lnSpc>
              <a:buClr>
                <a:schemeClr val="accent1"/>
              </a:buClr>
              <a:buFont typeface="Arial" panose="020B0604020202020204" pitchFamily="34" charset="0"/>
              <a:buChar char="•"/>
            </a:pPr>
            <a:r>
              <a:rPr lang="en-US" dirty="0"/>
              <a:t>Provider </a:t>
            </a:r>
            <a:r>
              <a:rPr lang="en-US" dirty="0" smtClean="0"/>
              <a:t>type</a:t>
            </a:r>
          </a:p>
          <a:p>
            <a:pPr marL="285750" indent="-285750">
              <a:lnSpc>
                <a:spcPct val="150000"/>
              </a:lnSpc>
              <a:buClr>
                <a:schemeClr val="accent1"/>
              </a:buClr>
              <a:buFont typeface="Arial" panose="020B0604020202020204" pitchFamily="34" charset="0"/>
              <a:buChar char="•"/>
            </a:pPr>
            <a:r>
              <a:rPr lang="en-US" dirty="0" smtClean="0"/>
              <a:t>Bed numbers</a:t>
            </a:r>
          </a:p>
          <a:p>
            <a:pPr marL="285750" indent="-285750">
              <a:lnSpc>
                <a:spcPct val="150000"/>
              </a:lnSpc>
              <a:buClr>
                <a:schemeClr val="accent1"/>
              </a:buClr>
              <a:buFont typeface="Arial" panose="020B0604020202020204" pitchFamily="34" charset="0"/>
              <a:buChar char="•"/>
            </a:pPr>
            <a:r>
              <a:rPr lang="en-US" dirty="0" smtClean="0"/>
              <a:t>Distance </a:t>
            </a:r>
            <a:r>
              <a:rPr lang="en-US" dirty="0"/>
              <a:t>to </a:t>
            </a:r>
            <a:r>
              <a:rPr lang="en-US" dirty="0" smtClean="0"/>
              <a:t>hospital</a:t>
            </a:r>
          </a:p>
          <a:p>
            <a:pPr marL="285750" indent="-285750">
              <a:lnSpc>
                <a:spcPct val="150000"/>
              </a:lnSpc>
              <a:buClr>
                <a:schemeClr val="accent1"/>
              </a:buClr>
              <a:buFont typeface="Arial" panose="020B0604020202020204" pitchFamily="34" charset="0"/>
              <a:buChar char="•"/>
            </a:pPr>
            <a:r>
              <a:rPr lang="en-US" dirty="0" smtClean="0"/>
              <a:t>Disability </a:t>
            </a:r>
            <a:r>
              <a:rPr lang="en-US" dirty="0"/>
              <a:t>type catered </a:t>
            </a:r>
            <a:r>
              <a:rPr lang="en-US" dirty="0" smtClean="0"/>
              <a:t>for</a:t>
            </a:r>
            <a:endParaRPr lang="en-US" dirty="0"/>
          </a:p>
          <a:p>
            <a:pPr marL="285750" indent="-285750">
              <a:lnSpc>
                <a:spcPct val="150000"/>
              </a:lnSpc>
              <a:buClr>
                <a:schemeClr val="accent1"/>
              </a:buClr>
              <a:buFont typeface="Arial" panose="020B0604020202020204" pitchFamily="34" charset="0"/>
              <a:buChar char="•"/>
            </a:pPr>
            <a:r>
              <a:rPr lang="en-US" dirty="0" err="1" smtClean="0"/>
              <a:t>Staff:Resident</a:t>
            </a:r>
            <a:r>
              <a:rPr lang="en-US" dirty="0" smtClean="0"/>
              <a:t> ratios</a:t>
            </a:r>
            <a:endParaRPr lang="en-IE" dirty="0"/>
          </a:p>
        </p:txBody>
      </p:sp>
    </p:spTree>
    <p:custDataLst>
      <p:tags r:id="rId1"/>
    </p:custDataLst>
    <p:extLst>
      <p:ext uri="{BB962C8B-B14F-4D97-AF65-F5344CB8AC3E}">
        <p14:creationId xmlns:p14="http://schemas.microsoft.com/office/powerpoint/2010/main" val="41066332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Desensitisation and anonymisation</a:t>
            </a:r>
            <a:endParaRPr lang="en-IE" dirty="0"/>
          </a:p>
        </p:txBody>
      </p:sp>
      <p:sp>
        <p:nvSpPr>
          <p:cNvPr id="3" name="Content Placeholder 2"/>
          <p:cNvSpPr>
            <a:spLocks noGrp="1"/>
          </p:cNvSpPr>
          <p:nvPr>
            <p:ph idx="1"/>
          </p:nvPr>
        </p:nvSpPr>
        <p:spPr/>
        <p:txBody>
          <a:bodyPr/>
          <a:lstStyle/>
          <a:p>
            <a:r>
              <a:rPr lang="en-US" b="1" dirty="0"/>
              <a:t>Aim</a:t>
            </a:r>
            <a:r>
              <a:rPr lang="en-US" dirty="0"/>
              <a:t> </a:t>
            </a:r>
            <a:r>
              <a:rPr lang="en-US" dirty="0" smtClean="0"/>
              <a:t>– prevent identification of </a:t>
            </a:r>
            <a:r>
              <a:rPr lang="en-US" dirty="0"/>
              <a:t>a centre or </a:t>
            </a:r>
            <a:r>
              <a:rPr lang="en-US" dirty="0" smtClean="0"/>
              <a:t>a resident</a:t>
            </a:r>
          </a:p>
          <a:p>
            <a:endParaRPr lang="en-US" dirty="0"/>
          </a:p>
          <a:p>
            <a:r>
              <a:rPr lang="en-US" dirty="0" smtClean="0"/>
              <a:t>Risk rated variables for the potential to identify a resident </a:t>
            </a:r>
          </a:p>
          <a:p>
            <a:r>
              <a:rPr lang="en-US" dirty="0" smtClean="0"/>
              <a:t>Isolation or in combination with other data</a:t>
            </a:r>
            <a:endParaRPr lang="en-US" dirty="0"/>
          </a:p>
          <a:p>
            <a:endParaRPr lang="en-US" dirty="0" smtClean="0"/>
          </a:p>
          <a:p>
            <a:r>
              <a:rPr lang="en-US" dirty="0" smtClean="0"/>
              <a:t>Removed centre names and identifiers</a:t>
            </a:r>
          </a:p>
          <a:p>
            <a:r>
              <a:rPr lang="en-US" dirty="0" smtClean="0"/>
              <a:t>Collapsed variables, such as bed numbers, into ranges</a:t>
            </a:r>
          </a:p>
          <a:p>
            <a:r>
              <a:rPr lang="en-US" dirty="0" smtClean="0"/>
              <a:t>Removed free text where it couldn’t be cleaned or categorized</a:t>
            </a:r>
          </a:p>
          <a:p>
            <a:r>
              <a:rPr lang="en-US" dirty="0" smtClean="0"/>
              <a:t>Redacted notifications of staff under professional review</a:t>
            </a:r>
          </a:p>
          <a:p>
            <a:endParaRPr lang="en-US" dirty="0" smtClean="0"/>
          </a:p>
          <a:p>
            <a:endParaRPr lang="en-US" dirty="0"/>
          </a:p>
          <a:p>
            <a:endParaRPr lang="en-US" dirty="0" smtClean="0"/>
          </a:p>
          <a:p>
            <a:endParaRPr lang="en-US" dirty="0"/>
          </a:p>
          <a:p>
            <a:endParaRPr lang="en-US" dirty="0" smtClean="0"/>
          </a:p>
          <a:p>
            <a:endParaRPr lang="en-IE" dirty="0"/>
          </a:p>
        </p:txBody>
      </p:sp>
    </p:spTree>
    <p:custDataLst>
      <p:tags r:id="rId1"/>
    </p:custDataLst>
    <p:extLst>
      <p:ext uri="{BB962C8B-B14F-4D97-AF65-F5344CB8AC3E}">
        <p14:creationId xmlns:p14="http://schemas.microsoft.com/office/powerpoint/2010/main" val="13637530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GDPR</a:t>
            </a:r>
            <a:endParaRPr lang="en-IE" dirty="0"/>
          </a:p>
        </p:txBody>
      </p:sp>
      <p:sp>
        <p:nvSpPr>
          <p:cNvPr id="5" name="Content Placeholder 4"/>
          <p:cNvSpPr>
            <a:spLocks noGrp="1"/>
          </p:cNvSpPr>
          <p:nvPr>
            <p:ph sz="half" idx="1"/>
          </p:nvPr>
        </p:nvSpPr>
        <p:spPr>
          <a:ln w="3175">
            <a:solidFill>
              <a:schemeClr val="tx1"/>
            </a:solidFill>
          </a:ln>
        </p:spPr>
        <p:txBody>
          <a:bodyPr>
            <a:normAutofit/>
          </a:bodyPr>
          <a:lstStyle/>
          <a:p>
            <a:endParaRPr lang="en-US" dirty="0" smtClean="0"/>
          </a:p>
          <a:p>
            <a:pPr marL="444500" indent="-263525">
              <a:buFont typeface="Arial" panose="020B0604020202020204" pitchFamily="34" charset="0"/>
              <a:buChar char="•"/>
            </a:pPr>
            <a:r>
              <a:rPr lang="en-US" dirty="0" smtClean="0"/>
              <a:t>Applies </a:t>
            </a:r>
            <a:r>
              <a:rPr lang="en-US" dirty="0"/>
              <a:t>to the collection and processing of </a:t>
            </a:r>
            <a:r>
              <a:rPr lang="en-US" b="1" dirty="0"/>
              <a:t>personal </a:t>
            </a:r>
            <a:r>
              <a:rPr lang="en-US" b="1" dirty="0" smtClean="0"/>
              <a:t>data</a:t>
            </a:r>
            <a:endParaRPr lang="en-US" b="1" dirty="0"/>
          </a:p>
          <a:p>
            <a:pPr marL="444500" indent="-263525">
              <a:buFont typeface="Arial" panose="020B0604020202020204" pitchFamily="34" charset="0"/>
              <a:buChar char="•"/>
            </a:pPr>
            <a:r>
              <a:rPr lang="en-US" dirty="0"/>
              <a:t>Notifications are not personal data, they are about an </a:t>
            </a:r>
            <a:r>
              <a:rPr lang="en-US" b="1" dirty="0"/>
              <a:t>event</a:t>
            </a:r>
            <a:r>
              <a:rPr lang="en-US" dirty="0"/>
              <a:t> not a </a:t>
            </a:r>
            <a:r>
              <a:rPr lang="en-US" dirty="0" smtClean="0"/>
              <a:t>person</a:t>
            </a:r>
            <a:endParaRPr lang="en-US" dirty="0"/>
          </a:p>
          <a:p>
            <a:pPr marL="444500" indent="-263525">
              <a:buFont typeface="Arial" panose="020B0604020202020204" pitchFamily="34" charset="0"/>
              <a:buChar char="•"/>
            </a:pPr>
            <a:r>
              <a:rPr lang="en-US" dirty="0"/>
              <a:t>They may contain personally identifiable </a:t>
            </a:r>
            <a:r>
              <a:rPr lang="en-US" dirty="0" smtClean="0"/>
              <a:t>data</a:t>
            </a:r>
          </a:p>
          <a:p>
            <a:pPr marL="444500" indent="-263525">
              <a:buFont typeface="Arial" panose="020B0604020202020204" pitchFamily="34" charset="0"/>
              <a:buChar char="•"/>
            </a:pPr>
            <a:r>
              <a:rPr lang="en-US" dirty="0" smtClean="0"/>
              <a:t>Open </a:t>
            </a:r>
            <a:r>
              <a:rPr lang="en-US" dirty="0"/>
              <a:t>access version – cleaned, </a:t>
            </a:r>
            <a:r>
              <a:rPr lang="en-US" dirty="0" err="1"/>
              <a:t>desensitised</a:t>
            </a:r>
            <a:r>
              <a:rPr lang="en-US" dirty="0"/>
              <a:t> and </a:t>
            </a:r>
            <a:r>
              <a:rPr lang="en-US" dirty="0" err="1"/>
              <a:t>annoymised</a:t>
            </a:r>
            <a:endParaRPr lang="en-US" dirty="0"/>
          </a:p>
          <a:p>
            <a:endParaRPr lang="en-IE" dirty="0"/>
          </a:p>
        </p:txBody>
      </p:sp>
      <p:sp>
        <p:nvSpPr>
          <p:cNvPr id="6" name="Content Placeholder 5"/>
          <p:cNvSpPr>
            <a:spLocks noGrp="1"/>
          </p:cNvSpPr>
          <p:nvPr>
            <p:ph sz="half" idx="2"/>
          </p:nvPr>
        </p:nvSpPr>
        <p:spPr>
          <a:ln w="3175">
            <a:solidFill>
              <a:schemeClr val="tx1"/>
            </a:solidFill>
          </a:ln>
        </p:spPr>
        <p:txBody>
          <a:bodyPr>
            <a:normAutofit/>
          </a:bodyPr>
          <a:lstStyle/>
          <a:p>
            <a:r>
              <a:rPr lang="en-US" b="1" dirty="0"/>
              <a:t>The Seven Principles</a:t>
            </a:r>
            <a:endParaRPr lang="en-US" dirty="0"/>
          </a:p>
          <a:p>
            <a:pPr marL="542925" indent="-276225">
              <a:buFont typeface="Arial" panose="020B0604020202020204" pitchFamily="34" charset="0"/>
              <a:buChar char="•"/>
            </a:pPr>
            <a:r>
              <a:rPr lang="en-US" dirty="0"/>
              <a:t>Lawfulness, fairness and transparency</a:t>
            </a:r>
          </a:p>
          <a:p>
            <a:pPr marL="542925" indent="-276225">
              <a:buFont typeface="Arial" panose="020B0604020202020204" pitchFamily="34" charset="0"/>
              <a:buChar char="•"/>
            </a:pPr>
            <a:r>
              <a:rPr lang="en-US" dirty="0"/>
              <a:t>Purpose limitation</a:t>
            </a:r>
          </a:p>
          <a:p>
            <a:pPr marL="542925" indent="-276225">
              <a:buFont typeface="Arial" panose="020B0604020202020204" pitchFamily="34" charset="0"/>
              <a:buChar char="•"/>
            </a:pPr>
            <a:r>
              <a:rPr lang="en-US" dirty="0"/>
              <a:t>Data </a:t>
            </a:r>
            <a:r>
              <a:rPr lang="en-US" dirty="0" err="1"/>
              <a:t>minimisation</a:t>
            </a:r>
            <a:endParaRPr lang="en-US" dirty="0"/>
          </a:p>
          <a:p>
            <a:pPr marL="542925" indent="-276225">
              <a:buFont typeface="Arial" panose="020B0604020202020204" pitchFamily="34" charset="0"/>
              <a:buChar char="•"/>
            </a:pPr>
            <a:r>
              <a:rPr lang="en-US" dirty="0"/>
              <a:t>Accuracy</a:t>
            </a:r>
          </a:p>
          <a:p>
            <a:pPr marL="542925" indent="-276225">
              <a:buFont typeface="Arial" panose="020B0604020202020204" pitchFamily="34" charset="0"/>
              <a:buChar char="•"/>
            </a:pPr>
            <a:r>
              <a:rPr lang="en-US" dirty="0"/>
              <a:t>Storage limitation</a:t>
            </a:r>
          </a:p>
          <a:p>
            <a:pPr marL="542925" indent="-276225">
              <a:buFont typeface="Arial" panose="020B0604020202020204" pitchFamily="34" charset="0"/>
              <a:buChar char="•"/>
            </a:pPr>
            <a:r>
              <a:rPr lang="en-US" dirty="0"/>
              <a:t>Integrity and confidentiality (security)</a:t>
            </a:r>
          </a:p>
          <a:p>
            <a:pPr marL="542925" indent="-276225">
              <a:buFont typeface="Arial" panose="020B0604020202020204" pitchFamily="34" charset="0"/>
              <a:buChar char="•"/>
            </a:pPr>
            <a:r>
              <a:rPr lang="en-US" dirty="0" smtClean="0"/>
              <a:t>Accountability</a:t>
            </a:r>
            <a:endParaRPr lang="en-US" dirty="0"/>
          </a:p>
        </p:txBody>
      </p:sp>
    </p:spTree>
    <p:custDataLst>
      <p:tags r:id="rId1"/>
    </p:custDataLst>
    <p:extLst>
      <p:ext uri="{BB962C8B-B14F-4D97-AF65-F5344CB8AC3E}">
        <p14:creationId xmlns:p14="http://schemas.microsoft.com/office/powerpoint/2010/main" val="33670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2" end="2"/>
                                            </p:txEl>
                                          </p:spTgt>
                                        </p:tgtEl>
                                        <p:attrNameLst>
                                          <p:attrName>style.color</p:attrName>
                                        </p:attrNameLst>
                                      </p:cBhvr>
                                      <p:to>
                                        <a:schemeClr val="accent2"/>
                                      </p:to>
                                    </p:animClr>
                                    <p:animClr clrSpc="rgb" dir="cw">
                                      <p:cBhvr>
                                        <p:cTn id="7" dur="500" fill="hold"/>
                                        <p:tgtEl>
                                          <p:spTgt spid="6">
                                            <p:txEl>
                                              <p:pRg st="2" end="2"/>
                                            </p:txEl>
                                          </p:spTgt>
                                        </p:tgtEl>
                                        <p:attrNameLst>
                                          <p:attrName>fillcolor</p:attrName>
                                        </p:attrNameLst>
                                      </p:cBhvr>
                                      <p:to>
                                        <a:schemeClr val="accent2"/>
                                      </p:to>
                                    </p:animClr>
                                    <p:set>
                                      <p:cBhvr>
                                        <p:cTn id="8" dur="500" fill="hold"/>
                                        <p:tgtEl>
                                          <p:spTgt spid="6">
                                            <p:txEl>
                                              <p:pRg st="2" end="2"/>
                                            </p:txEl>
                                          </p:spTgt>
                                        </p:tgtEl>
                                        <p:attrNameLst>
                                          <p:attrName>fill.type</p:attrName>
                                        </p:attrNameLst>
                                      </p:cBhvr>
                                      <p:to>
                                        <p:strVal val="solid"/>
                                      </p:to>
                                    </p:set>
                                    <p:set>
                                      <p:cBhvr>
                                        <p:cTn id="9" dur="500" fill="hold"/>
                                        <p:tgtEl>
                                          <p:spTgt spid="6">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projects</a:t>
            </a:r>
            <a:endParaRPr lang="en-IE" dirty="0"/>
          </a:p>
        </p:txBody>
      </p:sp>
      <p:sp>
        <p:nvSpPr>
          <p:cNvPr id="3" name="Content Placeholder 2"/>
          <p:cNvSpPr>
            <a:spLocks noGrp="1"/>
          </p:cNvSpPr>
          <p:nvPr>
            <p:ph idx="1"/>
          </p:nvPr>
        </p:nvSpPr>
        <p:spPr/>
        <p:txBody>
          <a:bodyPr/>
          <a:lstStyle/>
          <a:p>
            <a:r>
              <a:rPr lang="en-IE" dirty="0" smtClean="0"/>
              <a:t>Quality Log - informing data collection processes</a:t>
            </a:r>
          </a:p>
          <a:p>
            <a:endParaRPr lang="en-IE" dirty="0"/>
          </a:p>
          <a:p>
            <a:r>
              <a:rPr lang="en-US" dirty="0" smtClean="0"/>
              <a:t>National statistics and trends – </a:t>
            </a:r>
            <a:r>
              <a:rPr lang="en-US" dirty="0" err="1" smtClean="0"/>
              <a:t>Dr</a:t>
            </a:r>
            <a:r>
              <a:rPr lang="en-US" dirty="0" smtClean="0"/>
              <a:t> Stephanie O’Regan</a:t>
            </a:r>
          </a:p>
          <a:p>
            <a:r>
              <a:rPr lang="en-US" dirty="0" smtClean="0"/>
              <a:t>Current practice in the aftermath of notifiable events – </a:t>
            </a:r>
            <a:r>
              <a:rPr lang="en-US" dirty="0" err="1" smtClean="0"/>
              <a:t>Dr</a:t>
            </a:r>
            <a:r>
              <a:rPr lang="en-US" dirty="0" smtClean="0"/>
              <a:t> Niall McGrane</a:t>
            </a:r>
          </a:p>
          <a:p>
            <a:endParaRPr lang="en-US" dirty="0" smtClean="0"/>
          </a:p>
          <a:p>
            <a:endParaRPr lang="en-US" dirty="0" smtClean="0"/>
          </a:p>
          <a:p>
            <a:endParaRPr lang="en-US" dirty="0"/>
          </a:p>
          <a:p>
            <a:r>
              <a:rPr lang="en-US" dirty="0" smtClean="0"/>
              <a:t>          Public and patient involvement </a:t>
            </a:r>
            <a:endParaRPr lang="en-IE" dirty="0"/>
          </a:p>
          <a:p>
            <a:endParaRPr lang="en-IE" dirty="0"/>
          </a:p>
        </p:txBody>
      </p:sp>
      <p:pic>
        <p:nvPicPr>
          <p:cNvPr id="4" name="Picture 3"/>
          <p:cNvPicPr>
            <a:picLocks noChangeAspect="1"/>
          </p:cNvPicPr>
          <p:nvPr/>
        </p:nvPicPr>
        <p:blipFill>
          <a:blip r:embed="rId4"/>
          <a:stretch>
            <a:fillRect/>
          </a:stretch>
        </p:blipFill>
        <p:spPr>
          <a:xfrm>
            <a:off x="6760337" y="4310860"/>
            <a:ext cx="2811175" cy="1875255"/>
          </a:xfrm>
          <a:prstGeom prst="rect">
            <a:avLst/>
          </a:prstGeom>
        </p:spPr>
      </p:pic>
    </p:spTree>
    <p:custDataLst>
      <p:tags r:id="rId1"/>
    </p:custDataLst>
    <p:extLst>
      <p:ext uri="{BB962C8B-B14F-4D97-AF65-F5344CB8AC3E}">
        <p14:creationId xmlns:p14="http://schemas.microsoft.com/office/powerpoint/2010/main" val="3424484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projects</a:t>
            </a:r>
            <a:endParaRPr lang="en-IE" dirty="0"/>
          </a:p>
        </p:txBody>
      </p:sp>
      <p:sp>
        <p:nvSpPr>
          <p:cNvPr id="3" name="Content Placeholder 2"/>
          <p:cNvSpPr>
            <a:spLocks noGrp="1"/>
          </p:cNvSpPr>
          <p:nvPr>
            <p:ph idx="1"/>
          </p:nvPr>
        </p:nvSpPr>
        <p:spPr/>
        <p:txBody>
          <a:bodyPr>
            <a:normAutofit/>
          </a:bodyPr>
          <a:lstStyle/>
          <a:p>
            <a:endParaRPr lang="en-IE" dirty="0" smtClean="0"/>
          </a:p>
          <a:p>
            <a:r>
              <a:rPr lang="en-IE" dirty="0" smtClean="0"/>
              <a:t>Lexicon</a:t>
            </a:r>
            <a:r>
              <a:rPr lang="en-IE" dirty="0"/>
              <a:t> </a:t>
            </a:r>
            <a:r>
              <a:rPr lang="en-IE" dirty="0" smtClean="0"/>
              <a:t>- standardised language for use when submitting notifications</a:t>
            </a:r>
          </a:p>
          <a:p>
            <a:r>
              <a:rPr lang="en-IE" dirty="0" smtClean="0"/>
              <a:t>Risk prioritisation of notifications - identifying which notifications lead to the largest changes in risk rating of centres</a:t>
            </a:r>
          </a:p>
          <a:p>
            <a:r>
              <a:rPr lang="en-IE" dirty="0" smtClean="0"/>
              <a:t>Root </a:t>
            </a:r>
            <a:r>
              <a:rPr lang="en-IE" dirty="0"/>
              <a:t>cause </a:t>
            </a:r>
            <a:r>
              <a:rPr lang="en-IE" dirty="0" smtClean="0"/>
              <a:t>analyses - identifying common contributing factors to the occurrence of adverse events</a:t>
            </a:r>
          </a:p>
          <a:p>
            <a:r>
              <a:rPr lang="en-US" dirty="0" smtClean="0"/>
              <a:t>Structural and </a:t>
            </a:r>
            <a:r>
              <a:rPr lang="en-US" dirty="0" err="1" smtClean="0"/>
              <a:t>organisational</a:t>
            </a:r>
            <a:r>
              <a:rPr lang="en-US" dirty="0" smtClean="0"/>
              <a:t> determinants of notifications</a:t>
            </a:r>
            <a:endParaRPr lang="en-IE" dirty="0" smtClean="0"/>
          </a:p>
        </p:txBody>
      </p:sp>
    </p:spTree>
    <p:custDataLst>
      <p:tags r:id="rId1"/>
    </p:custDataLst>
    <p:extLst>
      <p:ext uri="{BB962C8B-B14F-4D97-AF65-F5344CB8AC3E}">
        <p14:creationId xmlns:p14="http://schemas.microsoft.com/office/powerpoint/2010/main" val="40576002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IE" dirty="0"/>
          </a:p>
        </p:txBody>
      </p:sp>
      <p:sp>
        <p:nvSpPr>
          <p:cNvPr id="3" name="Content Placeholder 2"/>
          <p:cNvSpPr>
            <a:spLocks noGrp="1"/>
          </p:cNvSpPr>
          <p:nvPr>
            <p:ph idx="1"/>
          </p:nvPr>
        </p:nvSpPr>
        <p:spPr/>
        <p:txBody>
          <a:bodyPr>
            <a:normAutofit/>
          </a:bodyPr>
          <a:lstStyle/>
          <a:p>
            <a:r>
              <a:rPr lang="en-IE" dirty="0"/>
              <a:t> </a:t>
            </a:r>
          </a:p>
          <a:p>
            <a:pPr>
              <a:lnSpc>
                <a:spcPct val="150000"/>
              </a:lnSpc>
            </a:pPr>
            <a:r>
              <a:rPr lang="en-US" dirty="0"/>
              <a:t>Statutory notifications data present an opportunity to undertake analyses of incidents relating to safety and welfare of people living in designated centres</a:t>
            </a:r>
            <a:r>
              <a:rPr lang="en-US" dirty="0" smtClean="0"/>
              <a:t>.</a:t>
            </a:r>
          </a:p>
          <a:p>
            <a:pPr>
              <a:lnSpc>
                <a:spcPct val="150000"/>
              </a:lnSpc>
            </a:pPr>
            <a:endParaRPr lang="en-US" dirty="0" smtClean="0"/>
          </a:p>
          <a:p>
            <a:pPr>
              <a:lnSpc>
                <a:spcPct val="150000"/>
              </a:lnSpc>
            </a:pPr>
            <a:r>
              <a:rPr lang="en-IE" dirty="0" smtClean="0"/>
              <a:t>The </a:t>
            </a:r>
            <a:r>
              <a:rPr lang="en-IE" dirty="0"/>
              <a:t>database has been made available for secondary analyses and to maximise the potential of the data, facilitate new learnings and stimulate innovation</a:t>
            </a:r>
            <a:r>
              <a:rPr lang="en-IE" dirty="0" smtClean="0"/>
              <a:t>.</a:t>
            </a:r>
          </a:p>
          <a:p>
            <a:pPr>
              <a:lnSpc>
                <a:spcPct val="150000"/>
              </a:lnSpc>
            </a:pPr>
            <a:endParaRPr lang="en-IE" dirty="0"/>
          </a:p>
          <a:p>
            <a:endParaRPr lang="en-IE" dirty="0"/>
          </a:p>
        </p:txBody>
      </p:sp>
    </p:spTree>
    <p:custDataLst>
      <p:tags r:id="rId1"/>
    </p:custDataLst>
    <p:extLst>
      <p:ext uri="{BB962C8B-B14F-4D97-AF65-F5344CB8AC3E}">
        <p14:creationId xmlns:p14="http://schemas.microsoft.com/office/powerpoint/2010/main" val="35777864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F5C"/>
                </a:solidFill>
              </a:rPr>
              <a:t>With thanks</a:t>
            </a:r>
            <a:endParaRPr lang="en-IE" dirty="0">
              <a:solidFill>
                <a:srgbClr val="003F5C"/>
              </a:solidFill>
            </a:endParaRPr>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F</a:t>
            </a:r>
            <a:r>
              <a:rPr lang="en-US" dirty="0" smtClean="0">
                <a:solidFill>
                  <a:srgbClr val="003F5C"/>
                </a:solidFill>
              </a:rPr>
              <a:t>unded by the HRB SDAP award. SDAP-2019-005</a:t>
            </a:r>
            <a:endParaRPr lang="en-US" dirty="0" smtClean="0"/>
          </a:p>
          <a:p>
            <a:endParaRPr lang="en-US" dirty="0" smtClean="0"/>
          </a:p>
          <a:p>
            <a:endParaRPr lang="en-US" dirty="0" smtClean="0"/>
          </a:p>
          <a:p>
            <a:r>
              <a:rPr lang="en-US" dirty="0" smtClean="0"/>
              <a:t>Co-funded and hosted by the Health Information and Quality Authority</a:t>
            </a:r>
          </a:p>
          <a:p>
            <a:endParaRPr lang="en-US" dirty="0" smtClean="0">
              <a:solidFill>
                <a:srgbClr val="003F5C"/>
              </a:solidFill>
            </a:endParaRPr>
          </a:p>
          <a:p>
            <a:pPr marL="0" indent="0">
              <a:buNone/>
            </a:pPr>
            <a:r>
              <a:rPr lang="en-US" dirty="0" smtClean="0"/>
              <a:t>Collaborators/Board Members: Mary Dunnion, Carol Grogan, Máirín Ryan, Conor Foley, Margaret Cahill, Ian Leistikow, Kevin </a:t>
            </a:r>
            <a:r>
              <a:rPr lang="en-US" dirty="0" err="1" smtClean="0"/>
              <a:t>O’Carrol</a:t>
            </a:r>
            <a:r>
              <a:rPr lang="en-US" dirty="0" smtClean="0"/>
              <a:t>, Kevin </a:t>
            </a:r>
            <a:r>
              <a:rPr lang="en-US" dirty="0" err="1" smtClean="0"/>
              <a:t>Roantree</a:t>
            </a:r>
            <a:r>
              <a:rPr lang="en-US" dirty="0" smtClean="0"/>
              <a:t>, Rachel Flynn</a:t>
            </a:r>
          </a:p>
          <a:p>
            <a:pPr marL="0" indent="0">
              <a:buNone/>
            </a:pPr>
            <a:endParaRPr lang="en-US" dirty="0">
              <a:solidFill>
                <a:srgbClr val="003F5C"/>
              </a:solidFill>
            </a:endParaRPr>
          </a:p>
          <a:p>
            <a:pPr marL="0" indent="0">
              <a:buNone/>
            </a:pPr>
            <a:r>
              <a:rPr lang="en-US" dirty="0"/>
              <a:t>Team: Paul Dunbar, </a:t>
            </a:r>
            <a:r>
              <a:rPr lang="en-US" dirty="0" err="1"/>
              <a:t>Dr</a:t>
            </a:r>
            <a:r>
              <a:rPr lang="en-US" dirty="0"/>
              <a:t> Niall McGrane and </a:t>
            </a:r>
            <a:r>
              <a:rPr lang="en-US" dirty="0" err="1"/>
              <a:t>Dr</a:t>
            </a:r>
            <a:r>
              <a:rPr lang="en-US" dirty="0"/>
              <a:t> Stephanie </a:t>
            </a:r>
            <a:r>
              <a:rPr lang="en-US" dirty="0" smtClean="0"/>
              <a:t>O’Regan</a:t>
            </a:r>
            <a:endParaRPr lang="en-US" dirty="0"/>
          </a:p>
          <a:p>
            <a:pPr marL="0" indent="0">
              <a:buNone/>
            </a:pPr>
            <a:endParaRPr lang="en-US" dirty="0">
              <a:solidFill>
                <a:srgbClr val="003F5C"/>
              </a:solidFill>
            </a:endParaRPr>
          </a:p>
        </p:txBody>
      </p:sp>
      <p:pic>
        <p:nvPicPr>
          <p:cNvPr id="4" name="Picture 3"/>
          <p:cNvPicPr>
            <a:picLocks noChangeAspect="1"/>
          </p:cNvPicPr>
          <p:nvPr/>
        </p:nvPicPr>
        <p:blipFill>
          <a:blip r:embed="rId4"/>
          <a:stretch>
            <a:fillRect/>
          </a:stretch>
        </p:blipFill>
        <p:spPr>
          <a:xfrm>
            <a:off x="9127911" y="1898291"/>
            <a:ext cx="2363874" cy="860964"/>
          </a:xfrm>
          <a:prstGeom prst="rect">
            <a:avLst/>
          </a:prstGeom>
        </p:spPr>
      </p:pic>
      <p:pic>
        <p:nvPicPr>
          <p:cNvPr id="8" name="Picture 7" descr="HIQA-logo - Columban Missionarie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32727" y="2959362"/>
            <a:ext cx="1691005" cy="1104900"/>
          </a:xfrm>
          <a:prstGeom prst="rect">
            <a:avLst/>
          </a:prstGeom>
          <a:noFill/>
          <a:ln>
            <a:noFill/>
          </a:ln>
        </p:spPr>
      </p:pic>
    </p:spTree>
    <p:custDataLst>
      <p:tags r:id="rId1"/>
    </p:custDataLst>
    <p:extLst>
      <p:ext uri="{BB962C8B-B14F-4D97-AF65-F5344CB8AC3E}">
        <p14:creationId xmlns:p14="http://schemas.microsoft.com/office/powerpoint/2010/main" val="1136648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 Commission and Open </a:t>
            </a:r>
            <a:r>
              <a:rPr lang="en-US" dirty="0"/>
              <a:t>D</a:t>
            </a:r>
            <a:r>
              <a:rPr lang="en-US" dirty="0" smtClean="0"/>
              <a:t>ata</a:t>
            </a:r>
            <a:endParaRPr lang="en-IE" dirty="0"/>
          </a:p>
        </p:txBody>
      </p:sp>
      <p:sp>
        <p:nvSpPr>
          <p:cNvPr id="3" name="Content Placeholder 2"/>
          <p:cNvSpPr>
            <a:spLocks noGrp="1"/>
          </p:cNvSpPr>
          <p:nvPr>
            <p:ph idx="1"/>
          </p:nvPr>
        </p:nvSpPr>
        <p:spPr>
          <a:xfrm>
            <a:off x="1097280" y="1845733"/>
            <a:ext cx="10058400" cy="4246147"/>
          </a:xfrm>
        </p:spPr>
        <p:txBody>
          <a:bodyPr>
            <a:normAutofit/>
          </a:bodyPr>
          <a:lstStyle/>
          <a:p>
            <a:endParaRPr lang="en-US" sz="1800" dirty="0" smtClean="0"/>
          </a:p>
          <a:p>
            <a:r>
              <a:rPr lang="en-US" sz="1800" dirty="0" smtClean="0"/>
              <a:t>EU </a:t>
            </a:r>
            <a:r>
              <a:rPr lang="en-US" sz="1800" dirty="0"/>
              <a:t>Open Data Directive (2019)</a:t>
            </a:r>
            <a:endParaRPr lang="en-US" sz="1800" dirty="0" smtClean="0"/>
          </a:p>
          <a:p>
            <a:r>
              <a:rPr lang="en-US" sz="1800" b="1" dirty="0" smtClean="0"/>
              <a:t>Main points</a:t>
            </a:r>
          </a:p>
          <a:p>
            <a:pPr lvl="1">
              <a:buFont typeface="Arial" panose="020B0604020202020204" pitchFamily="34" charset="0"/>
              <a:buChar char="•"/>
            </a:pPr>
            <a:r>
              <a:rPr lang="en-US" dirty="0" smtClean="0"/>
              <a:t>should share </a:t>
            </a:r>
            <a:r>
              <a:rPr lang="en-US" dirty="0"/>
              <a:t>data in so far as possible</a:t>
            </a:r>
          </a:p>
          <a:p>
            <a:pPr lvl="1">
              <a:buFont typeface="Arial" panose="020B0604020202020204" pitchFamily="34" charset="0"/>
              <a:buChar char="•"/>
            </a:pPr>
            <a:r>
              <a:rPr lang="en-US" dirty="0"/>
              <a:t>collect data in a manner that it is suitable (interoperable, analyzable) for </a:t>
            </a:r>
            <a:r>
              <a:rPr lang="en-US" dirty="0" smtClean="0"/>
              <a:t>re-use</a:t>
            </a:r>
            <a:endParaRPr lang="en-IE" dirty="0"/>
          </a:p>
          <a:p>
            <a:r>
              <a:rPr lang="en-US" sz="1800" b="1" dirty="0" smtClean="0"/>
              <a:t>Aim</a:t>
            </a:r>
          </a:p>
          <a:p>
            <a:pPr marL="355600" indent="-177800">
              <a:spcBef>
                <a:spcPts val="0"/>
              </a:spcBef>
              <a:buFont typeface="Arial" panose="020B0604020202020204" pitchFamily="34" charset="0"/>
              <a:buChar char="•"/>
            </a:pPr>
            <a:r>
              <a:rPr lang="en-US" sz="1800" dirty="0" smtClean="0"/>
              <a:t>Stimulate publishing of data for re-use and strengthen transparency in public sector bodies</a:t>
            </a:r>
          </a:p>
          <a:p>
            <a:pPr marL="355600" indent="-177800">
              <a:spcBef>
                <a:spcPts val="0"/>
              </a:spcBef>
              <a:buFont typeface="Arial" panose="020B0604020202020204" pitchFamily="34" charset="0"/>
              <a:buChar char="•"/>
            </a:pPr>
            <a:endParaRPr lang="en-IE" sz="1800" dirty="0"/>
          </a:p>
          <a:p>
            <a:r>
              <a:rPr lang="en-US" sz="1800" dirty="0" smtClean="0"/>
              <a:t>HIQA fulfils the legislative requirements through publishing inspection reports</a:t>
            </a:r>
          </a:p>
          <a:p>
            <a:r>
              <a:rPr lang="en-US" sz="1800" dirty="0" smtClean="0"/>
              <a:t>HIQA Corporate Plan 2019-2021: Vision – provide advice, evidence and </a:t>
            </a:r>
            <a:r>
              <a:rPr lang="en-US" sz="1800" b="1" dirty="0" smtClean="0"/>
              <a:t>information</a:t>
            </a:r>
            <a:r>
              <a:rPr lang="en-US" sz="1800" dirty="0" smtClean="0"/>
              <a:t> to inform local and national decisions about services</a:t>
            </a:r>
            <a:endParaRPr lang="en-IE" sz="1800" dirty="0"/>
          </a:p>
          <a:p>
            <a:endParaRPr lang="en-IE" dirty="0"/>
          </a:p>
        </p:txBody>
      </p:sp>
      <p:pic>
        <p:nvPicPr>
          <p:cNvPr id="1026" name="Picture 2" descr="European Commission visual identity | European Commis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5218" y="286603"/>
            <a:ext cx="1905000" cy="13239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1267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for Open </a:t>
            </a:r>
            <a:r>
              <a:rPr lang="en-US" dirty="0"/>
              <a:t>D</a:t>
            </a:r>
            <a:r>
              <a:rPr lang="en-US" dirty="0" smtClean="0"/>
              <a:t>ata</a:t>
            </a:r>
            <a:endParaRPr lang="en-IE" dirty="0"/>
          </a:p>
        </p:txBody>
      </p:sp>
      <p:sp>
        <p:nvSpPr>
          <p:cNvPr id="3" name="Content Placeholder 2"/>
          <p:cNvSpPr>
            <a:spLocks noGrp="1"/>
          </p:cNvSpPr>
          <p:nvPr>
            <p:ph idx="1"/>
          </p:nvPr>
        </p:nvSpPr>
        <p:spPr>
          <a:xfrm>
            <a:off x="1097280" y="1845733"/>
            <a:ext cx="10058400" cy="4329435"/>
          </a:xfrm>
        </p:spPr>
        <p:txBody>
          <a:bodyPr>
            <a:normAutofit fontScale="85000" lnSpcReduction="20000"/>
          </a:bodyPr>
          <a:lstStyle/>
          <a:p>
            <a:r>
              <a:rPr lang="en-US" dirty="0" smtClean="0"/>
              <a:t>The </a:t>
            </a:r>
            <a:r>
              <a:rPr lang="en-US" dirty="0"/>
              <a:t>amount of </a:t>
            </a:r>
            <a:r>
              <a:rPr lang="en-US" b="1" dirty="0"/>
              <a:t>data</a:t>
            </a:r>
            <a:r>
              <a:rPr lang="en-US" dirty="0"/>
              <a:t> created each year is </a:t>
            </a:r>
            <a:r>
              <a:rPr lang="en-US" b="1" dirty="0"/>
              <a:t>growing faster</a:t>
            </a:r>
            <a:r>
              <a:rPr lang="en-US" dirty="0"/>
              <a:t> than ever before.</a:t>
            </a:r>
          </a:p>
          <a:p>
            <a:endParaRPr lang="en-US" dirty="0" smtClean="0"/>
          </a:p>
          <a:p>
            <a:pPr>
              <a:lnSpc>
                <a:spcPct val="160000"/>
              </a:lnSpc>
            </a:pPr>
            <a:r>
              <a:rPr lang="en-US" b="1" dirty="0" smtClean="0"/>
              <a:t>Evidence based decision making </a:t>
            </a:r>
            <a:r>
              <a:rPr lang="en-US" dirty="0" smtClean="0"/>
              <a:t>- puts </a:t>
            </a:r>
            <a:r>
              <a:rPr lang="en-US" dirty="0"/>
              <a:t>the best available evidence from research at the heart of policy </a:t>
            </a:r>
            <a:r>
              <a:rPr lang="en-US" dirty="0" smtClean="0"/>
              <a:t>development, </a:t>
            </a:r>
            <a:r>
              <a:rPr lang="en-US" dirty="0" err="1" smtClean="0"/>
              <a:t>programme</a:t>
            </a:r>
            <a:r>
              <a:rPr lang="en-US" dirty="0" smtClean="0"/>
              <a:t> management </a:t>
            </a:r>
            <a:r>
              <a:rPr lang="en-US" dirty="0"/>
              <a:t>and </a:t>
            </a:r>
            <a:r>
              <a:rPr lang="en-US" dirty="0" smtClean="0"/>
              <a:t>project implementation</a:t>
            </a:r>
          </a:p>
          <a:p>
            <a:endParaRPr lang="en-US" dirty="0" smtClean="0"/>
          </a:p>
          <a:p>
            <a:r>
              <a:rPr lang="en-US" dirty="0" smtClean="0"/>
              <a:t>Lack of data access: </a:t>
            </a:r>
          </a:p>
          <a:p>
            <a:pPr marL="534988" indent="-269875">
              <a:lnSpc>
                <a:spcPct val="160000"/>
              </a:lnSpc>
              <a:buFont typeface="Arial" panose="020B0604020202020204" pitchFamily="34" charset="0"/>
              <a:buChar char="•"/>
            </a:pPr>
            <a:r>
              <a:rPr lang="en-US" dirty="0" smtClean="0"/>
              <a:t>Barrier to analyses and broader research - stifles the potential to inform policy and evidence based practice</a:t>
            </a:r>
          </a:p>
          <a:p>
            <a:pPr marL="534988" indent="-269875">
              <a:lnSpc>
                <a:spcPct val="160000"/>
              </a:lnSpc>
              <a:buFont typeface="Arial" panose="020B0604020202020204" pitchFamily="34" charset="0"/>
              <a:buChar char="•"/>
            </a:pPr>
            <a:r>
              <a:rPr lang="en-US" dirty="0" smtClean="0"/>
              <a:t>Limits data linkage and a</a:t>
            </a:r>
            <a:r>
              <a:rPr lang="en-IE" dirty="0" err="1" smtClean="0"/>
              <a:t>nalyses</a:t>
            </a:r>
            <a:r>
              <a:rPr lang="en-IE" dirty="0" smtClean="0"/>
              <a:t> </a:t>
            </a:r>
            <a:r>
              <a:rPr lang="en-IE" dirty="0"/>
              <a:t>of data from different </a:t>
            </a:r>
            <a:r>
              <a:rPr lang="en-IE" dirty="0" smtClean="0"/>
              <a:t>perspectives </a:t>
            </a:r>
            <a:r>
              <a:rPr lang="en-US" dirty="0" smtClean="0"/>
              <a:t>– limits new insights and innovation</a:t>
            </a:r>
          </a:p>
          <a:p>
            <a:endParaRPr lang="en-US" dirty="0" smtClean="0"/>
          </a:p>
          <a:p>
            <a:endParaRPr lang="en-IE" dirty="0"/>
          </a:p>
          <a:p>
            <a:endParaRPr lang="en-US" dirty="0" smtClean="0"/>
          </a:p>
          <a:p>
            <a:endParaRPr lang="en-IE" dirty="0"/>
          </a:p>
        </p:txBody>
      </p:sp>
    </p:spTree>
    <p:custDataLst>
      <p:tags r:id="rId1"/>
    </p:custDataLst>
    <p:extLst>
      <p:ext uri="{BB962C8B-B14F-4D97-AF65-F5344CB8AC3E}">
        <p14:creationId xmlns:p14="http://schemas.microsoft.com/office/powerpoint/2010/main" val="369085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 Data</a:t>
            </a:r>
            <a:endParaRPr lang="en-IE" dirty="0"/>
          </a:p>
        </p:txBody>
      </p:sp>
      <p:sp>
        <p:nvSpPr>
          <p:cNvPr id="3" name="Content Placeholder 2"/>
          <p:cNvSpPr>
            <a:spLocks noGrp="1"/>
          </p:cNvSpPr>
          <p:nvPr>
            <p:ph idx="1"/>
          </p:nvPr>
        </p:nvSpPr>
        <p:spPr>
          <a:xfrm>
            <a:off x="5090984" y="1845734"/>
            <a:ext cx="6064695" cy="4023360"/>
          </a:xfrm>
        </p:spPr>
        <p:txBody>
          <a:bodyPr>
            <a:normAutofit fontScale="92500" lnSpcReduction="10000"/>
          </a:bodyPr>
          <a:lstStyle/>
          <a:p>
            <a:endParaRPr lang="en-US" dirty="0" smtClean="0"/>
          </a:p>
          <a:p>
            <a:pPr>
              <a:lnSpc>
                <a:spcPct val="150000"/>
              </a:lnSpc>
            </a:pPr>
            <a:r>
              <a:rPr lang="en-US" dirty="0" smtClean="0"/>
              <a:t>Findable – visible, online</a:t>
            </a:r>
          </a:p>
          <a:p>
            <a:pPr>
              <a:lnSpc>
                <a:spcPct val="150000"/>
              </a:lnSpc>
            </a:pPr>
            <a:r>
              <a:rPr lang="en-US" dirty="0" smtClean="0"/>
              <a:t>Accessible – formats, not behind pay walls, not needing complex data agreements</a:t>
            </a:r>
          </a:p>
          <a:p>
            <a:pPr>
              <a:lnSpc>
                <a:spcPct val="150000"/>
              </a:lnSpc>
            </a:pPr>
            <a:r>
              <a:rPr lang="en-US" dirty="0" smtClean="0"/>
              <a:t>Interoperable – similar </a:t>
            </a:r>
            <a:r>
              <a:rPr lang="en-IE" dirty="0" smtClean="0"/>
              <a:t>variables </a:t>
            </a:r>
            <a:r>
              <a:rPr lang="en-IE" dirty="0"/>
              <a:t>collected and represented in same way across </a:t>
            </a:r>
            <a:r>
              <a:rPr lang="en-IE" dirty="0" smtClean="0"/>
              <a:t>datasets</a:t>
            </a:r>
          </a:p>
          <a:p>
            <a:pPr>
              <a:lnSpc>
                <a:spcPct val="150000"/>
              </a:lnSpc>
            </a:pPr>
            <a:r>
              <a:rPr lang="en-US" dirty="0" smtClean="0"/>
              <a:t>Re-useable - </a:t>
            </a:r>
            <a:r>
              <a:rPr lang="en-IE" dirty="0" smtClean="0"/>
              <a:t>Collect </a:t>
            </a:r>
            <a:r>
              <a:rPr lang="en-IE" dirty="0"/>
              <a:t>data in a manner suited to needs and </a:t>
            </a:r>
            <a:r>
              <a:rPr lang="en-IE" dirty="0" smtClean="0"/>
              <a:t>analyses</a:t>
            </a:r>
            <a:endParaRPr lang="en-IE" dirty="0"/>
          </a:p>
        </p:txBody>
      </p:sp>
      <p:sp>
        <p:nvSpPr>
          <p:cNvPr id="4" name="Rectangle 3"/>
          <p:cNvSpPr/>
          <p:nvPr/>
        </p:nvSpPr>
        <p:spPr>
          <a:xfrm>
            <a:off x="1183777" y="2842053"/>
            <a:ext cx="3145536" cy="1363067"/>
          </a:xfrm>
          <a:prstGeom prst="rect">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F – findable</a:t>
            </a:r>
            <a:endParaRPr lang="en-US" dirty="0"/>
          </a:p>
          <a:p>
            <a:r>
              <a:rPr lang="en-US" dirty="0" smtClean="0"/>
              <a:t>A – accessible</a:t>
            </a:r>
            <a:endParaRPr lang="en-US" dirty="0"/>
          </a:p>
          <a:p>
            <a:r>
              <a:rPr lang="en-US" dirty="0" smtClean="0"/>
              <a:t>I </a:t>
            </a:r>
            <a:r>
              <a:rPr lang="en-US" dirty="0"/>
              <a:t>–</a:t>
            </a:r>
            <a:r>
              <a:rPr lang="en-US" dirty="0" smtClean="0"/>
              <a:t> interoperable</a:t>
            </a:r>
            <a:endParaRPr lang="en-US" dirty="0"/>
          </a:p>
          <a:p>
            <a:r>
              <a:rPr lang="en-US" dirty="0"/>
              <a:t>R –</a:t>
            </a:r>
            <a:r>
              <a:rPr lang="en-US" dirty="0" smtClean="0"/>
              <a:t> reusable</a:t>
            </a:r>
            <a:endParaRPr lang="en-US" dirty="0"/>
          </a:p>
        </p:txBody>
      </p:sp>
    </p:spTree>
    <p:custDataLst>
      <p:tags r:id="rId1"/>
    </p:custDataLst>
    <p:extLst>
      <p:ext uri="{BB962C8B-B14F-4D97-AF65-F5344CB8AC3E}">
        <p14:creationId xmlns:p14="http://schemas.microsoft.com/office/powerpoint/2010/main" val="3190802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stretch>
            <a:fillRect/>
          </a:stretch>
        </p:blipFill>
        <p:spPr>
          <a:xfrm>
            <a:off x="1628622" y="150679"/>
            <a:ext cx="10167139" cy="5890580"/>
          </a:xfrm>
          <a:prstGeom prst="rect">
            <a:avLst/>
          </a:prstGeom>
        </p:spPr>
      </p:pic>
      <p:sp>
        <p:nvSpPr>
          <p:cNvPr id="2" name="Title 1"/>
          <p:cNvSpPr>
            <a:spLocks noGrp="1"/>
          </p:cNvSpPr>
          <p:nvPr>
            <p:ph type="title"/>
          </p:nvPr>
        </p:nvSpPr>
        <p:spPr>
          <a:xfrm>
            <a:off x="98854" y="-1"/>
            <a:ext cx="3904735" cy="1940011"/>
          </a:xfrm>
          <a:solidFill>
            <a:schemeClr val="bg1"/>
          </a:solidFill>
        </p:spPr>
        <p:txBody>
          <a:bodyPr/>
          <a:lstStyle/>
          <a:p>
            <a:r>
              <a:rPr lang="en-US" dirty="0" smtClean="0"/>
              <a:t>Data Quality Dimensions</a:t>
            </a:r>
            <a:endParaRPr lang="en-IE" dirty="0"/>
          </a:p>
        </p:txBody>
      </p:sp>
    </p:spTree>
    <p:custDataLst>
      <p:tags r:id="rId1"/>
    </p:custDataLst>
    <p:extLst>
      <p:ext uri="{BB962C8B-B14F-4D97-AF65-F5344CB8AC3E}">
        <p14:creationId xmlns:p14="http://schemas.microsoft.com/office/powerpoint/2010/main" val="1408800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HRB Secondary Analyses Grant</a:t>
            </a:r>
            <a:endParaRPr lang="en-IE"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2019 Grant call:</a:t>
            </a:r>
          </a:p>
          <a:p>
            <a:pPr marL="0" indent="0">
              <a:buNone/>
            </a:pPr>
            <a:r>
              <a:rPr lang="en-US" dirty="0" smtClean="0"/>
              <a:t>Bring together researchers, data controllers and knowledge users to use secondary analyses of data to answer policy and practice questions relevant to the Irish health and social care system.</a:t>
            </a:r>
            <a:endParaRPr lang="en-US" dirty="0"/>
          </a:p>
          <a:p>
            <a:pPr marL="0" indent="0">
              <a:buNone/>
            </a:pPr>
            <a:r>
              <a:rPr lang="en-US" dirty="0" smtClean="0"/>
              <a:t>Make use of an existing Irish or international dataset.</a:t>
            </a:r>
          </a:p>
          <a:p>
            <a:pPr marL="0" indent="0">
              <a:buNone/>
            </a:pPr>
            <a:endParaRPr lang="en-US" dirty="0"/>
          </a:p>
        </p:txBody>
      </p:sp>
      <p:sp>
        <p:nvSpPr>
          <p:cNvPr id="4" name="TextBox 3"/>
          <p:cNvSpPr txBox="1"/>
          <p:nvPr/>
        </p:nvSpPr>
        <p:spPr>
          <a:xfrm>
            <a:off x="2088292" y="4871137"/>
            <a:ext cx="8563232" cy="369332"/>
          </a:xfrm>
          <a:prstGeom prst="rect">
            <a:avLst/>
          </a:prstGeom>
          <a:noFill/>
          <a:ln w="6350">
            <a:solidFill>
              <a:schemeClr val="tx1"/>
            </a:solidFill>
          </a:ln>
        </p:spPr>
        <p:txBody>
          <a:bodyPr wrap="square" rtlCol="0" anchor="ctr">
            <a:spAutoFit/>
          </a:bodyPr>
          <a:lstStyle/>
          <a:p>
            <a:pPr algn="ctr"/>
            <a:r>
              <a:rPr lang="en-US" dirty="0"/>
              <a:t>HIQA – national data collection of statutory notifications from </a:t>
            </a:r>
            <a:r>
              <a:rPr lang="en-US" dirty="0" smtClean="0"/>
              <a:t>designated centres</a:t>
            </a:r>
            <a:endParaRPr lang="en-US" dirty="0"/>
          </a:p>
        </p:txBody>
      </p:sp>
    </p:spTree>
    <p:custDataLst>
      <p:tags r:id="rId1"/>
    </p:custDataLst>
    <p:extLst>
      <p:ext uri="{BB962C8B-B14F-4D97-AF65-F5344CB8AC3E}">
        <p14:creationId xmlns:p14="http://schemas.microsoft.com/office/powerpoint/2010/main" val="330572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Designated centres in Ireland</a:t>
            </a:r>
            <a:endParaRPr lang="en-IE" dirty="0"/>
          </a:p>
        </p:txBody>
      </p:sp>
      <p:sp>
        <p:nvSpPr>
          <p:cNvPr id="3" name="Content Placeholder 2"/>
          <p:cNvSpPr>
            <a:spLocks noGrp="1"/>
          </p:cNvSpPr>
          <p:nvPr>
            <p:ph idx="1"/>
          </p:nvPr>
        </p:nvSpPr>
        <p:spPr>
          <a:xfrm>
            <a:off x="1097280" y="1845734"/>
            <a:ext cx="7013567" cy="4392692"/>
          </a:xfrm>
          <a:ln w="3175">
            <a:solidFill>
              <a:schemeClr val="tx1"/>
            </a:solidFill>
          </a:ln>
        </p:spPr>
        <p:txBody>
          <a:bodyPr>
            <a:normAutofit fontScale="92500" lnSpcReduction="10000"/>
          </a:bodyPr>
          <a:lstStyle/>
          <a:p>
            <a:endParaRPr lang="en-US" dirty="0" smtClean="0"/>
          </a:p>
          <a:p>
            <a:r>
              <a:rPr lang="en-US" dirty="0" smtClean="0"/>
              <a:t>600 </a:t>
            </a:r>
            <a:r>
              <a:rPr lang="en-US" dirty="0"/>
              <a:t>centres for older persons </a:t>
            </a:r>
            <a:r>
              <a:rPr lang="en-US" dirty="0" smtClean="0"/>
              <a:t>(32,000 people)</a:t>
            </a:r>
          </a:p>
          <a:p>
            <a:r>
              <a:rPr lang="en-US" dirty="0" smtClean="0"/>
              <a:t>1300 </a:t>
            </a:r>
            <a:r>
              <a:rPr lang="en-US" dirty="0"/>
              <a:t>centres for people with </a:t>
            </a:r>
            <a:r>
              <a:rPr lang="en-US" dirty="0" smtClean="0"/>
              <a:t>disabilities (9000 people)</a:t>
            </a:r>
          </a:p>
          <a:p>
            <a:endParaRPr lang="en-US" sz="600" dirty="0" smtClean="0"/>
          </a:p>
          <a:p>
            <a:r>
              <a:rPr lang="en-US" dirty="0" smtClean="0"/>
              <a:t>Health Act 2007</a:t>
            </a:r>
            <a:endParaRPr lang="en-IE" dirty="0"/>
          </a:p>
          <a:p>
            <a:pPr marL="0" indent="0">
              <a:buNone/>
            </a:pPr>
            <a:endParaRPr lang="en-US" sz="600" dirty="0" smtClean="0"/>
          </a:p>
          <a:p>
            <a:r>
              <a:rPr lang="en-US" dirty="0" smtClean="0"/>
              <a:t>Regulation and receipt of notifications </a:t>
            </a:r>
          </a:p>
          <a:p>
            <a:pPr marL="715963" indent="-361950">
              <a:buFont typeface="Arial" panose="020B0604020202020204" pitchFamily="34" charset="0"/>
              <a:buChar char="•"/>
            </a:pPr>
            <a:r>
              <a:rPr lang="en-US" dirty="0" smtClean="0"/>
              <a:t>Centres for older persons commenced in 2009</a:t>
            </a:r>
          </a:p>
          <a:p>
            <a:pPr marL="715963" indent="-361950">
              <a:buFont typeface="Arial" panose="020B0604020202020204" pitchFamily="34" charset="0"/>
              <a:buChar char="•"/>
            </a:pPr>
            <a:r>
              <a:rPr lang="en-US" dirty="0" smtClean="0"/>
              <a:t>Centres for people with disabilities commenced in 2013</a:t>
            </a:r>
          </a:p>
          <a:p>
            <a:pPr marL="715963" indent="-361950">
              <a:buFont typeface="Arial" panose="020B0604020202020204" pitchFamily="34" charset="0"/>
              <a:buChar char="•"/>
            </a:pPr>
            <a:endParaRPr lang="en-US" sz="500" dirty="0" smtClean="0"/>
          </a:p>
          <a:p>
            <a:pPr marL="85725" indent="0">
              <a:buNone/>
            </a:pPr>
            <a:r>
              <a:rPr lang="en-US" dirty="0" smtClean="0"/>
              <a:t>Electronic system for submission of notifications (PRISM) - 2013</a:t>
            </a:r>
          </a:p>
          <a:p>
            <a:pPr marL="85725" indent="0">
              <a:buNone/>
            </a:pPr>
            <a:r>
              <a:rPr lang="en-US" dirty="0"/>
              <a:t>Submitted 30,000 notifications in 2019</a:t>
            </a:r>
          </a:p>
          <a:p>
            <a:pPr marL="85725" indent="0">
              <a:buNone/>
            </a:pPr>
            <a:endParaRPr lang="en-US" dirty="0" smtClean="0"/>
          </a:p>
          <a:p>
            <a:pPr marL="715963" indent="-361950">
              <a:buFont typeface="Arial" panose="020B0604020202020204" pitchFamily="34" charset="0"/>
              <a:buChar char="•"/>
            </a:pPr>
            <a:endParaRPr lang="en-US" dirty="0"/>
          </a:p>
        </p:txBody>
      </p:sp>
      <p:pic>
        <p:nvPicPr>
          <p:cNvPr id="4" name="Content Placeholder 3"/>
          <p:cNvPicPr>
            <a:picLocks noChangeAspect="1"/>
          </p:cNvPicPr>
          <p:nvPr/>
        </p:nvPicPr>
        <p:blipFill>
          <a:blip r:embed="rId4"/>
          <a:stretch>
            <a:fillRect/>
          </a:stretch>
        </p:blipFill>
        <p:spPr>
          <a:xfrm>
            <a:off x="10169190" y="1845734"/>
            <a:ext cx="1800625" cy="2377749"/>
          </a:xfrm>
          <a:prstGeom prst="rect">
            <a:avLst/>
          </a:prstGeom>
        </p:spPr>
      </p:pic>
      <p:sp>
        <p:nvSpPr>
          <p:cNvPr id="5" name="TextBox 4"/>
          <p:cNvSpPr txBox="1"/>
          <p:nvPr/>
        </p:nvSpPr>
        <p:spPr>
          <a:xfrm>
            <a:off x="10185815" y="4331856"/>
            <a:ext cx="1642008" cy="646331"/>
          </a:xfrm>
          <a:prstGeom prst="rect">
            <a:avLst/>
          </a:prstGeom>
          <a:noFill/>
        </p:spPr>
        <p:txBody>
          <a:bodyPr wrap="square" rtlCol="0">
            <a:spAutoFit/>
          </a:bodyPr>
          <a:lstStyle/>
          <a:p>
            <a:pPr algn="ctr"/>
            <a:r>
              <a:rPr lang="en-US" dirty="0" smtClean="0"/>
              <a:t>Centres for older persons</a:t>
            </a:r>
            <a:endParaRPr lang="en-IE" dirty="0"/>
          </a:p>
        </p:txBody>
      </p:sp>
      <p:pic>
        <p:nvPicPr>
          <p:cNvPr id="6" name="Picture 5"/>
          <p:cNvPicPr>
            <a:picLocks noChangeAspect="1"/>
          </p:cNvPicPr>
          <p:nvPr/>
        </p:nvPicPr>
        <p:blipFill>
          <a:blip r:embed="rId5"/>
          <a:stretch>
            <a:fillRect/>
          </a:stretch>
        </p:blipFill>
        <p:spPr>
          <a:xfrm>
            <a:off x="8236692" y="2859196"/>
            <a:ext cx="1790028" cy="2365768"/>
          </a:xfrm>
          <a:prstGeom prst="rect">
            <a:avLst/>
          </a:prstGeom>
        </p:spPr>
      </p:pic>
      <p:sp>
        <p:nvSpPr>
          <p:cNvPr id="7" name="TextBox 6"/>
          <p:cNvSpPr txBox="1"/>
          <p:nvPr/>
        </p:nvSpPr>
        <p:spPr>
          <a:xfrm>
            <a:off x="8319014" y="5315096"/>
            <a:ext cx="1642008" cy="923330"/>
          </a:xfrm>
          <a:prstGeom prst="rect">
            <a:avLst/>
          </a:prstGeom>
          <a:noFill/>
        </p:spPr>
        <p:txBody>
          <a:bodyPr wrap="square" rtlCol="0">
            <a:spAutoFit/>
          </a:bodyPr>
          <a:lstStyle/>
          <a:p>
            <a:pPr algn="ctr"/>
            <a:r>
              <a:rPr lang="en-US" dirty="0" smtClean="0"/>
              <a:t>Centres for people with disabilities</a:t>
            </a:r>
            <a:endParaRPr lang="en-IE" dirty="0"/>
          </a:p>
        </p:txBody>
      </p:sp>
    </p:spTree>
    <p:custDataLst>
      <p:tags r:id="rId1"/>
    </p:custDataLst>
    <p:extLst>
      <p:ext uri="{BB962C8B-B14F-4D97-AF65-F5344CB8AC3E}">
        <p14:creationId xmlns:p14="http://schemas.microsoft.com/office/powerpoint/2010/main" val="1420661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Notifications</a:t>
            </a:r>
            <a:endParaRPr lang="en-IE" dirty="0"/>
          </a:p>
        </p:txBody>
      </p:sp>
      <p:sp>
        <p:nvSpPr>
          <p:cNvPr id="3" name="Content Placeholder 2"/>
          <p:cNvSpPr>
            <a:spLocks noGrp="1"/>
          </p:cNvSpPr>
          <p:nvPr>
            <p:ph idx="1"/>
          </p:nvPr>
        </p:nvSpPr>
        <p:spPr>
          <a:xfrm>
            <a:off x="4456214" y="1800651"/>
            <a:ext cx="2543300" cy="4560124"/>
          </a:xfrm>
        </p:spPr>
        <p:txBody>
          <a:bodyPr>
            <a:normAutofit fontScale="77500" lnSpcReduction="20000"/>
          </a:bodyPr>
          <a:lstStyle/>
          <a:p>
            <a:r>
              <a:rPr lang="en-US" dirty="0" smtClean="0"/>
              <a:t>Unexpected </a:t>
            </a:r>
            <a:r>
              <a:rPr lang="en-US" dirty="0"/>
              <a:t>death </a:t>
            </a:r>
          </a:p>
          <a:p>
            <a:r>
              <a:rPr lang="en-US" dirty="0"/>
              <a:t>Infectious disease</a:t>
            </a:r>
          </a:p>
          <a:p>
            <a:r>
              <a:rPr lang="en-US" dirty="0"/>
              <a:t>Allegations of abuse</a:t>
            </a:r>
          </a:p>
          <a:p>
            <a:r>
              <a:rPr lang="en-US" dirty="0"/>
              <a:t>Serious Injury</a:t>
            </a:r>
          </a:p>
          <a:p>
            <a:r>
              <a:rPr lang="en-US" dirty="0"/>
              <a:t>Staff misconduct</a:t>
            </a:r>
          </a:p>
          <a:p>
            <a:r>
              <a:rPr lang="en-US" dirty="0"/>
              <a:t>Staff under review</a:t>
            </a:r>
          </a:p>
          <a:p>
            <a:r>
              <a:rPr lang="en-US" dirty="0"/>
              <a:t>Unexplained </a:t>
            </a:r>
            <a:r>
              <a:rPr lang="en-US" dirty="0" smtClean="0"/>
              <a:t>absence</a:t>
            </a:r>
          </a:p>
          <a:p>
            <a:r>
              <a:rPr lang="en-US" dirty="0" smtClean="0"/>
              <a:t>Unplanned evacuation</a:t>
            </a:r>
            <a:endParaRPr lang="en-US" dirty="0"/>
          </a:p>
          <a:p>
            <a:r>
              <a:rPr lang="en-US" dirty="0">
                <a:solidFill>
                  <a:schemeClr val="accent1"/>
                </a:solidFill>
              </a:rPr>
              <a:t>Use of restraint</a:t>
            </a:r>
          </a:p>
          <a:p>
            <a:r>
              <a:rPr lang="en-US" dirty="0">
                <a:solidFill>
                  <a:schemeClr val="accent1"/>
                </a:solidFill>
              </a:rPr>
              <a:t>Fire alarm activation</a:t>
            </a:r>
          </a:p>
          <a:p>
            <a:r>
              <a:rPr lang="en-US" dirty="0">
                <a:solidFill>
                  <a:schemeClr val="accent1"/>
                </a:solidFill>
              </a:rPr>
              <a:t>Theft</a:t>
            </a:r>
          </a:p>
          <a:p>
            <a:r>
              <a:rPr lang="en-US" dirty="0">
                <a:solidFill>
                  <a:schemeClr val="accent1"/>
                </a:solidFill>
              </a:rPr>
              <a:t>Pressure </a:t>
            </a:r>
            <a:r>
              <a:rPr lang="en-US" dirty="0" smtClean="0">
                <a:solidFill>
                  <a:schemeClr val="accent1"/>
                </a:solidFill>
              </a:rPr>
              <a:t>Sores/other injury</a:t>
            </a:r>
          </a:p>
          <a:p>
            <a:r>
              <a:rPr lang="en-US" dirty="0" smtClean="0">
                <a:solidFill>
                  <a:schemeClr val="accent1"/>
                </a:solidFill>
              </a:rPr>
              <a:t>Other death</a:t>
            </a:r>
            <a:endParaRPr lang="en-US" dirty="0">
              <a:solidFill>
                <a:schemeClr val="accent1"/>
              </a:solidFill>
            </a:endParaRPr>
          </a:p>
          <a:p>
            <a:pPr marL="0" indent="0">
              <a:buNone/>
            </a:pPr>
            <a:endParaRPr lang="en-US" dirty="0" smtClean="0"/>
          </a:p>
          <a:p>
            <a:endParaRPr lang="en-IE" dirty="0"/>
          </a:p>
        </p:txBody>
      </p:sp>
      <p:sp>
        <p:nvSpPr>
          <p:cNvPr id="4" name="Content Placeholder 2"/>
          <p:cNvSpPr txBox="1">
            <a:spLocks/>
          </p:cNvSpPr>
          <p:nvPr/>
        </p:nvSpPr>
        <p:spPr>
          <a:xfrm>
            <a:off x="1306681" y="1998134"/>
            <a:ext cx="1919052" cy="38089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3F5C"/>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03F5C"/>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3F5C"/>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3F5C"/>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3F5C"/>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smtClean="0"/>
              <a:t>3 day notifications</a:t>
            </a:r>
          </a:p>
          <a:p>
            <a:endParaRPr lang="en-US" dirty="0" smtClean="0"/>
          </a:p>
          <a:p>
            <a:endParaRPr lang="en-US" dirty="0"/>
          </a:p>
          <a:p>
            <a:endParaRPr lang="en-US" dirty="0" smtClean="0"/>
          </a:p>
          <a:p>
            <a:endParaRPr lang="en-US" dirty="0" smtClean="0"/>
          </a:p>
          <a:p>
            <a:r>
              <a:rPr lang="en-US" dirty="0" smtClean="0">
                <a:solidFill>
                  <a:schemeClr val="accent1"/>
                </a:solidFill>
              </a:rPr>
              <a:t>Quarterly notifications</a:t>
            </a:r>
          </a:p>
          <a:p>
            <a:pPr marL="0" indent="0">
              <a:buFont typeface="Calibri" panose="020F0502020204030204" pitchFamily="34" charset="0"/>
              <a:buNone/>
            </a:pPr>
            <a:endParaRPr lang="en-US" dirty="0" smtClean="0"/>
          </a:p>
          <a:p>
            <a:endParaRPr lang="en-IE" dirty="0"/>
          </a:p>
        </p:txBody>
      </p:sp>
      <p:sp>
        <p:nvSpPr>
          <p:cNvPr id="5" name="Content Placeholder 2"/>
          <p:cNvSpPr txBox="1">
            <a:spLocks/>
          </p:cNvSpPr>
          <p:nvPr/>
        </p:nvSpPr>
        <p:spPr>
          <a:xfrm>
            <a:off x="7469579" y="1998133"/>
            <a:ext cx="3686101" cy="436264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3F5C"/>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03F5C"/>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3F5C"/>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3F5C"/>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3F5C"/>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b="1" dirty="0" smtClean="0"/>
              <a:t>Event</a:t>
            </a:r>
          </a:p>
          <a:p>
            <a:pPr marL="0" indent="0" algn="ctr">
              <a:buNone/>
            </a:pPr>
            <a:endParaRPr lang="en-US" b="1" dirty="0"/>
          </a:p>
          <a:p>
            <a:pPr marL="0" indent="0" algn="ctr">
              <a:buNone/>
            </a:pPr>
            <a:r>
              <a:rPr lang="en-US" b="1" dirty="0" smtClean="0"/>
              <a:t>Notifications submitted</a:t>
            </a:r>
          </a:p>
          <a:p>
            <a:pPr algn="ctr"/>
            <a:endParaRPr lang="en-US" b="1" dirty="0" smtClean="0"/>
          </a:p>
          <a:p>
            <a:pPr algn="ctr"/>
            <a:r>
              <a:rPr lang="en-US" b="1" dirty="0" smtClean="0"/>
              <a:t>Inspector Review</a:t>
            </a:r>
          </a:p>
          <a:p>
            <a:pPr algn="ctr"/>
            <a:endParaRPr lang="en-US" b="1" dirty="0" smtClean="0"/>
          </a:p>
          <a:p>
            <a:pPr algn="ctr"/>
            <a:r>
              <a:rPr lang="en-US" b="1" dirty="0" smtClean="0"/>
              <a:t>Risk Rated</a:t>
            </a:r>
          </a:p>
          <a:p>
            <a:pPr marL="0" indent="0" algn="ctr">
              <a:buNone/>
            </a:pPr>
            <a:endParaRPr lang="en-US" b="1" dirty="0" smtClean="0"/>
          </a:p>
          <a:p>
            <a:pPr algn="ctr"/>
            <a:r>
              <a:rPr lang="en-US" b="1" dirty="0" smtClean="0"/>
              <a:t>Inform monitoring approach</a:t>
            </a:r>
            <a:endParaRPr lang="en-US" dirty="0" smtClean="0"/>
          </a:p>
          <a:p>
            <a:pPr marL="0" indent="0">
              <a:buFont typeface="Calibri" panose="020F0502020204030204" pitchFamily="34" charset="0"/>
              <a:buNone/>
            </a:pPr>
            <a:endParaRPr lang="en-US" dirty="0" smtClean="0"/>
          </a:p>
          <a:p>
            <a:endParaRPr lang="en-IE" dirty="0"/>
          </a:p>
        </p:txBody>
      </p:sp>
      <p:sp>
        <p:nvSpPr>
          <p:cNvPr id="6" name="Down Arrow 5"/>
          <p:cNvSpPr/>
          <p:nvPr/>
        </p:nvSpPr>
        <p:spPr>
          <a:xfrm>
            <a:off x="9063247" y="2473148"/>
            <a:ext cx="498764" cy="3562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Down Arrow 6"/>
          <p:cNvSpPr/>
          <p:nvPr/>
        </p:nvSpPr>
        <p:spPr>
          <a:xfrm>
            <a:off x="9075123" y="3359400"/>
            <a:ext cx="498764" cy="3562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Down Arrow 7"/>
          <p:cNvSpPr/>
          <p:nvPr/>
        </p:nvSpPr>
        <p:spPr>
          <a:xfrm>
            <a:off x="9075123" y="4308107"/>
            <a:ext cx="498764" cy="3562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Down Arrow 8"/>
          <p:cNvSpPr/>
          <p:nvPr/>
        </p:nvSpPr>
        <p:spPr>
          <a:xfrm>
            <a:off x="9075123" y="5256814"/>
            <a:ext cx="498764" cy="3562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ustDataLst>
      <p:tags r:id="rId1"/>
    </p:custDataLst>
    <p:extLst>
      <p:ext uri="{BB962C8B-B14F-4D97-AF65-F5344CB8AC3E}">
        <p14:creationId xmlns:p14="http://schemas.microsoft.com/office/powerpoint/2010/main" val="254992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LENS Project</a:t>
            </a:r>
            <a:endParaRPr lang="en-IE" dirty="0"/>
          </a:p>
        </p:txBody>
      </p:sp>
      <p:sp>
        <p:nvSpPr>
          <p:cNvPr id="3" name="Content Placeholder 2"/>
          <p:cNvSpPr>
            <a:spLocks noGrp="1"/>
          </p:cNvSpPr>
          <p:nvPr>
            <p:ph idx="1"/>
          </p:nvPr>
        </p:nvSpPr>
        <p:spPr>
          <a:xfrm>
            <a:off x="1097280" y="1845733"/>
            <a:ext cx="10058400" cy="4406785"/>
          </a:xfrm>
        </p:spPr>
        <p:txBody>
          <a:bodyPr>
            <a:normAutofit/>
          </a:bodyPr>
          <a:lstStyle/>
          <a:p>
            <a:endParaRPr lang="en-IE" b="1" dirty="0" smtClean="0"/>
          </a:p>
          <a:p>
            <a:r>
              <a:rPr lang="en-US" sz="3000" b="1" dirty="0" err="1" smtClean="0"/>
              <a:t>LE</a:t>
            </a:r>
            <a:r>
              <a:rPr lang="en-US" sz="3000" dirty="0" err="1" smtClean="0"/>
              <a:t>arning</a:t>
            </a:r>
            <a:r>
              <a:rPr lang="en-US" sz="3000" dirty="0" smtClean="0"/>
              <a:t> from Statutory </a:t>
            </a:r>
            <a:r>
              <a:rPr lang="en-US" sz="3000" b="1" dirty="0" smtClean="0"/>
              <a:t>N</a:t>
            </a:r>
            <a:r>
              <a:rPr lang="en-US" sz="3000" dirty="0" smtClean="0"/>
              <a:t>otifications in </a:t>
            </a:r>
            <a:r>
              <a:rPr lang="en-US" sz="3000" b="1" dirty="0" smtClean="0"/>
              <a:t>S</a:t>
            </a:r>
            <a:r>
              <a:rPr lang="en-US" sz="3000" dirty="0" smtClean="0"/>
              <a:t>ocial Care</a:t>
            </a:r>
            <a:endParaRPr lang="en-IE" sz="3000" dirty="0" smtClean="0"/>
          </a:p>
          <a:p>
            <a:endParaRPr lang="en-IE" b="1" dirty="0" smtClean="0"/>
          </a:p>
          <a:p>
            <a:r>
              <a:rPr lang="en-IE" b="1" dirty="0" smtClean="0"/>
              <a:t>Aim </a:t>
            </a:r>
            <a:r>
              <a:rPr lang="en-US" dirty="0" smtClean="0"/>
              <a:t>To </a:t>
            </a:r>
            <a:r>
              <a:rPr lang="en-US" dirty="0"/>
              <a:t>use the information within statutory notifications </a:t>
            </a:r>
            <a:r>
              <a:rPr lang="en-US" dirty="0" smtClean="0"/>
              <a:t>to:</a:t>
            </a:r>
          </a:p>
          <a:p>
            <a:pPr marL="630238" indent="-361950">
              <a:buFont typeface="Arial" panose="020B0604020202020204" pitchFamily="34" charset="0"/>
              <a:buChar char="•"/>
            </a:pPr>
            <a:r>
              <a:rPr lang="en-US" dirty="0" smtClean="0"/>
              <a:t>support </a:t>
            </a:r>
            <a:r>
              <a:rPr lang="en-US" dirty="0"/>
              <a:t>service providers and inspectors on the front </a:t>
            </a:r>
            <a:r>
              <a:rPr lang="en-US" dirty="0" smtClean="0"/>
              <a:t>line when </a:t>
            </a:r>
            <a:r>
              <a:rPr lang="en-US" dirty="0"/>
              <a:t>dealing with adverse events, </a:t>
            </a:r>
            <a:endParaRPr lang="en-US" dirty="0" smtClean="0"/>
          </a:p>
          <a:p>
            <a:pPr marL="630238" indent="-361950">
              <a:buFont typeface="Arial" panose="020B0604020202020204" pitchFamily="34" charset="0"/>
              <a:buChar char="•"/>
            </a:pPr>
            <a:r>
              <a:rPr lang="en-US" dirty="0" smtClean="0"/>
              <a:t>improve </a:t>
            </a:r>
            <a:r>
              <a:rPr lang="en-US" dirty="0"/>
              <a:t>reporting and processing </a:t>
            </a:r>
            <a:r>
              <a:rPr lang="en-US" dirty="0" smtClean="0"/>
              <a:t>practices,</a:t>
            </a:r>
          </a:p>
          <a:p>
            <a:pPr marL="630238" indent="-361950">
              <a:buFont typeface="Arial" panose="020B0604020202020204" pitchFamily="34" charset="0"/>
              <a:buChar char="•"/>
            </a:pPr>
            <a:r>
              <a:rPr lang="en-US" dirty="0" smtClean="0"/>
              <a:t>inform </a:t>
            </a:r>
            <a:r>
              <a:rPr lang="en-US" dirty="0"/>
              <a:t>existing and </a:t>
            </a:r>
            <a:r>
              <a:rPr lang="en-US" dirty="0" smtClean="0"/>
              <a:t>emerging policy </a:t>
            </a:r>
            <a:r>
              <a:rPr lang="en-US" dirty="0"/>
              <a:t>and </a:t>
            </a:r>
            <a:r>
              <a:rPr lang="en-US" dirty="0" smtClean="0"/>
              <a:t>regulation,</a:t>
            </a:r>
          </a:p>
          <a:p>
            <a:pPr marL="630238" indent="-361950">
              <a:buFont typeface="Arial" panose="020B0604020202020204" pitchFamily="34" charset="0"/>
              <a:buChar char="•"/>
            </a:pPr>
            <a:r>
              <a:rPr lang="en-US" dirty="0" smtClean="0"/>
              <a:t>and </a:t>
            </a:r>
            <a:r>
              <a:rPr lang="en-US" dirty="0"/>
              <a:t>ultimately to improve the quality and the safety of the residential services received </a:t>
            </a:r>
            <a:r>
              <a:rPr lang="en-US" dirty="0" smtClean="0"/>
              <a:t>by older </a:t>
            </a:r>
            <a:r>
              <a:rPr lang="en-US" dirty="0"/>
              <a:t>people and people with disabilities in Ireland and internationally</a:t>
            </a:r>
            <a:r>
              <a:rPr lang="en-US" dirty="0" smtClean="0"/>
              <a:t>.</a:t>
            </a:r>
          </a:p>
          <a:p>
            <a:pPr marL="0" indent="0">
              <a:buNone/>
            </a:pPr>
            <a:endParaRPr lang="en-IE" dirty="0"/>
          </a:p>
          <a:p>
            <a:endParaRPr lang="en-IE" dirty="0"/>
          </a:p>
        </p:txBody>
      </p:sp>
    </p:spTree>
    <p:custDataLst>
      <p:tags r:id="rId1"/>
    </p:custDataLst>
    <p:extLst>
      <p:ext uri="{BB962C8B-B14F-4D97-AF65-F5344CB8AC3E}">
        <p14:creationId xmlns:p14="http://schemas.microsoft.com/office/powerpoint/2010/main" val="19709178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RETROSPECT" val="TqMIlV2Y"/>
  <p:tag name="TAG_BACKING_FORM_KEY" val="5901266-h:\hrb secondary data grant\communications\project overview and development of the database.pptx"/>
  <p:tag name="ARTICULATE_PRESENTER_VERSION" val="8"/>
  <p:tag name="ARTICULATE_SLIDE_COUNT" val="1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trospect">
  <a:themeElements>
    <a:clrScheme name="LENS Project">
      <a:dk1>
        <a:srgbClr val="003F5C"/>
      </a:dk1>
      <a:lt1>
        <a:sysClr val="window" lastClr="FFFFFF"/>
      </a:lt1>
      <a:dk2>
        <a:srgbClr val="58508D"/>
      </a:dk2>
      <a:lt2>
        <a:srgbClr val="CCDDEA"/>
      </a:lt2>
      <a:accent1>
        <a:srgbClr val="BC5090"/>
      </a:accent1>
      <a:accent2>
        <a:srgbClr val="003F5C"/>
      </a:accent2>
      <a:accent3>
        <a:srgbClr val="58508D"/>
      </a:accent3>
      <a:accent4>
        <a:srgbClr val="FF6361"/>
      </a:accent4>
      <a:accent5>
        <a:srgbClr val="FFA600"/>
      </a:accent5>
      <a:accent6>
        <a:srgbClr val="8C8C8C"/>
      </a:accent6>
      <a:hlink>
        <a:srgbClr val="8C8C8C"/>
      </a:hlink>
      <a:folHlink>
        <a:srgbClr val="FFA600"/>
      </a:folHlink>
    </a:clrScheme>
    <a:fontScheme name="Tahoma">
      <a:majorFont>
        <a:latin typeface="Tahoma"/>
        <a:ea typeface=""/>
        <a:cs typeface=""/>
      </a:majorFont>
      <a:minorFont>
        <a:latin typeface="Tahoma"/>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EDMDocumentCreationDate xmlns="e3872a65-60df-466a-8145-c4a4ed4c4144" xsi:nil="true"/>
    <EDMDocumentDate xmlns="e3872a65-60df-466a-8145-c4a4ed4c4144">2020-07-28T09:48:16+00:00</EDMDocumentDate>
    <TaxKeywordTaxHTField xmlns="e3872a65-60df-466a-8145-c4a4ed4c4144">
      <Terms xmlns="http://schemas.microsoft.com/office/infopath/2007/PartnerControls"/>
    </TaxKeywordTaxHTField>
    <EDMDocumentModifiedDate xmlns="e3872a65-60df-466a-8145-c4a4ed4c4144" xsi:nil="true"/>
    <TaxCatchAll xmlns="e3872a65-60df-466a-8145-c4a4ed4c4144"/>
    <EDMOwner xmlns="e3872a65-60df-466a-8145-c4a4ed4c4144">
      <UserInfo>
        <DisplayName/>
        <AccountId xsi:nil="true"/>
        <AccountType/>
      </UserInfo>
    </EDMOwner>
    <EDMDescription xmlns="e3872a65-60df-466a-8145-c4a4ed4c4144" xsi:nil="true"/>
    <_dlc_DocId xmlns="e3872a65-60df-466a-8145-c4a4ed4c4144">HIQAEDM-1293603683-8</_dlc_DocId>
    <_dlc_DocIdUrl xmlns="e3872a65-60df-466a-8145-c4a4ed4c4144">
      <Url>http://edm/Regulation/Projects/LENSproject/_layouts/15/DocIdRedir.aspx?ID=HIQAEDM-1293603683-8</Url>
      <Description>HIQAEDM-1293603683-8</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Governance Group Terms Of Reference" ma:contentTypeID="0x010101001C31D70C0161854AB1B9194A2651896D0101010500743493BD524B9B4588EC0384A409D414" ma:contentTypeVersion="30" ma:contentTypeDescription="" ma:contentTypeScope="" ma:versionID="7f8bd923385770ccf9e45bee5717451e">
  <xsd:schema xmlns:xsd="http://www.w3.org/2001/XMLSchema" xmlns:xs="http://www.w3.org/2001/XMLSchema" xmlns:p="http://schemas.microsoft.com/office/2006/metadata/properties" xmlns:ns2="e3872a65-60df-466a-8145-c4a4ed4c4144" targetNamespace="http://schemas.microsoft.com/office/2006/metadata/properties" ma:root="true" ma:fieldsID="924ffcc8a28a72536f25bd6188b441d4" ns2:_="">
    <xsd:import namespace="e3872a65-60df-466a-8145-c4a4ed4c4144"/>
    <xsd:element name="properties">
      <xsd:complexType>
        <xsd:sequence>
          <xsd:element name="documentManagement">
            <xsd:complexType>
              <xsd:all>
                <xsd:element ref="ns2:EDMOwner" minOccurs="0"/>
                <xsd:element ref="ns2:EDMDescription" minOccurs="0"/>
                <xsd:element ref="ns2:TaxKeywordTaxHTField" minOccurs="0"/>
                <xsd:element ref="ns2:TaxCatchAll" minOccurs="0"/>
                <xsd:element ref="ns2:TaxCatchAllLabel" minOccurs="0"/>
                <xsd:element ref="ns2:EDMDocumentCreationDate" minOccurs="0"/>
                <xsd:element ref="ns2:EDMDocumentModifiedDate" minOccurs="0"/>
                <xsd:element ref="ns2:EDMDocument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872a65-60df-466a-8145-c4a4ed4c4144" elementFormDefault="qualified">
    <xsd:import namespace="http://schemas.microsoft.com/office/2006/documentManagement/types"/>
    <xsd:import namespace="http://schemas.microsoft.com/office/infopath/2007/PartnerControls"/>
    <xsd:element name="EDMOwner" ma:index="9" nillable="true" ma:displayName="Owner" ma:description="The person primarily responsible for the resource." ma:list="UserInfo" ma:SharePointGroup="0" ma:internalName="EDMOwn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MDescription" ma:index="10" nillable="true" ma:displayName="Description" ma:description="A summary or abstract of the document" ma:internalName="EDMDescription">
      <xsd:simpleType>
        <xsd:restriction base="dms:Note">
          <xsd:maxLength value="255"/>
        </xsd:restriction>
      </xsd:simpleType>
    </xsd:element>
    <xsd:element name="TaxKeywordTaxHTField" ma:index="11" nillable="true" ma:taxonomy="true" ma:internalName="TaxKeywordTaxHTField" ma:taxonomyFieldName="TaxKeyword" ma:displayName="Enterprise Keywords" ma:readOnly="false" ma:fieldId="{23f27201-bee3-471e-b2e7-b64fd8b7ca38}" ma:taxonomyMulti="true" ma:sspId="9225d78e-d46c-4981-ab8a-76611e8aabb2" ma:termSetId="00000000-0000-0000-0000-000000000000" ma:anchorId="00000000-0000-0000-0000-000000000000" ma:open="true" ma:isKeyword="true">
      <xsd:complexType>
        <xsd:sequence>
          <xsd:element ref="pc:Terms" minOccurs="0" maxOccurs="1"/>
        </xsd:sequence>
      </xsd:complexType>
    </xsd:element>
    <xsd:element name="TaxCatchAll" ma:index="12" nillable="true" ma:displayName="Taxonomy Catch All Column" ma:hidden="true" ma:list="{ee42b3eb-2f53-43e5-9ba0-c5ea6eebc7f5}" ma:internalName="TaxCatchAll" ma:showField="CatchAllData" ma:web="e3872a65-60df-466a-8145-c4a4ed4c4144">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ee42b3eb-2f53-43e5-9ba0-c5ea6eebc7f5}" ma:internalName="TaxCatchAllLabel" ma:readOnly="true" ma:showField="CatchAllDataLabel" ma:web="e3872a65-60df-466a-8145-c4a4ed4c4144">
      <xsd:complexType>
        <xsd:complexContent>
          <xsd:extension base="dms:MultiChoiceLookup">
            <xsd:sequence>
              <xsd:element name="Value" type="dms:Lookup" maxOccurs="unbounded" minOccurs="0" nillable="true"/>
            </xsd:sequence>
          </xsd:extension>
        </xsd:complexContent>
      </xsd:complexType>
    </xsd:element>
    <xsd:element name="EDMDocumentCreationDate" ma:index="15" nillable="true" ma:displayName="Document Creation Date" ma:description="The date of creation of the source record/document (before upload)" ma:format="DateTime" ma:hidden="true" ma:internalName="EDMDocumentCreationDate" ma:readOnly="false">
      <xsd:simpleType>
        <xsd:restriction base="dms:DateTime"/>
      </xsd:simpleType>
    </xsd:element>
    <xsd:element name="EDMDocumentModifiedDate" ma:index="16" nillable="true" ma:displayName="Document Modified Date" ma:description="The date of modification of the source record/document (before upload)" ma:format="DateTime" ma:hidden="true" ma:internalName="EDMDocumentModifiedDate" ma:readOnly="false">
      <xsd:simpleType>
        <xsd:restriction base="dms:DateTime"/>
      </xsd:simpleType>
    </xsd:element>
    <xsd:element name="EDMDocumentDate" ma:index="17" nillable="true" ma:displayName="Document Date" ma:default="[today]" ma:description="A date associated with the creation or availability of the record/document." ma:format="DateOnly" ma:internalName="EDMDocumentDate" ma:readOnly="false">
      <xsd:simpleType>
        <xsd:restriction base="dms:DateTime"/>
      </xsd:simpleType>
    </xsd:element>
    <xsd:element name="_dlc_DocId" ma:index="18" nillable="true" ma:displayName="Document ID Value" ma:description="The value of the document ID assigned to this item." ma:internalName="_dlc_DocId" ma:readOnly="true">
      <xsd:simpleType>
        <xsd:restriction base="dms:Text"/>
      </xsd:simpleType>
    </xsd:element>
    <xsd:element name="_dlc_DocIdUrl" ma:index="1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8"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46545E-BD54-414C-B146-45D83DF6AA23}">
  <ds:schemaRefs>
    <ds:schemaRef ds:uri="http://purl.org/dc/elements/1.1/"/>
    <ds:schemaRef ds:uri="http://schemas.microsoft.com/office/2006/metadata/properties"/>
    <ds:schemaRef ds:uri="e3872a65-60df-466a-8145-c4a4ed4c4144"/>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8580351E-BFDE-43A1-9D3B-9F946F465FC0}">
  <ds:schemaRefs>
    <ds:schemaRef ds:uri="http://schemas.microsoft.com/sharepoint/v3/contenttype/forms"/>
  </ds:schemaRefs>
</ds:datastoreItem>
</file>

<file path=customXml/itemProps3.xml><?xml version="1.0" encoding="utf-8"?>
<ds:datastoreItem xmlns:ds="http://schemas.openxmlformats.org/officeDocument/2006/customXml" ds:itemID="{9EBCDACC-BBE4-447B-9EC8-A63EE20CB514}">
  <ds:schemaRefs>
    <ds:schemaRef ds:uri="http://schemas.microsoft.com/sharepoint/events"/>
  </ds:schemaRefs>
</ds:datastoreItem>
</file>

<file path=customXml/itemProps4.xml><?xml version="1.0" encoding="utf-8"?>
<ds:datastoreItem xmlns:ds="http://schemas.openxmlformats.org/officeDocument/2006/customXml" ds:itemID="{CBE40B98-42EA-4C44-BD49-FDA16EE790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872a65-60df-466a-8145-c4a4ed4c41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1895</TotalTime>
  <Words>2958</Words>
  <Application>Microsoft Office PowerPoint</Application>
  <PresentationFormat>Widescreen</PresentationFormat>
  <Paragraphs>245</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Tahoma</vt:lpstr>
      <vt:lpstr>Retrospect</vt:lpstr>
      <vt:lpstr>Project Overview and Development of the Database</vt:lpstr>
      <vt:lpstr>EU Commission and Open Data</vt:lpstr>
      <vt:lpstr>Need for Open Data</vt:lpstr>
      <vt:lpstr>FAIR Data</vt:lpstr>
      <vt:lpstr>Data Quality Dimensions</vt:lpstr>
      <vt:lpstr>HRB Secondary Analyses Grant</vt:lpstr>
      <vt:lpstr>Designated centres in Ireland</vt:lpstr>
      <vt:lpstr>Notifications</vt:lpstr>
      <vt:lpstr>LENS Project</vt:lpstr>
      <vt:lpstr>LENS Project</vt:lpstr>
      <vt:lpstr>Development of the Database</vt:lpstr>
      <vt:lpstr>The Database of Statutory Notification from Social Care in Ireland</vt:lpstr>
      <vt:lpstr>The Database of Statutory Notification from Social Care in Ireland (Open Access)</vt:lpstr>
      <vt:lpstr>Desensitisation and anonymisation</vt:lpstr>
      <vt:lpstr>GDPR</vt:lpstr>
      <vt:lpstr>Current projects</vt:lpstr>
      <vt:lpstr>Next projects</vt:lpstr>
      <vt:lpstr>Conclusion</vt:lpstr>
      <vt:lpstr>With thanks</vt:lpstr>
    </vt:vector>
  </TitlesOfParts>
  <Company>HIQA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O'Connor</dc:creator>
  <cp:lastModifiedBy>Laura O'Connor</cp:lastModifiedBy>
  <cp:revision>104</cp:revision>
  <dcterms:created xsi:type="dcterms:W3CDTF">2020-07-17T09:44:25Z</dcterms:created>
  <dcterms:modified xsi:type="dcterms:W3CDTF">2021-03-01T09:26:59Z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Presentation2</vt:lpwstr>
  </property>
  <property fmtid="{D5CDD505-2E9C-101B-9397-08002B2CF9AE}" pid="3" name="ContentTypeId">
    <vt:lpwstr>0x010101001C31D70C0161854AB1B9194A2651896D0101010500743493BD524B9B4588EC0384A409D414</vt:lpwstr>
  </property>
  <property fmtid="{D5CDD505-2E9C-101B-9397-08002B2CF9AE}" pid="4" name="_dlc_DocIdItemGuid">
    <vt:lpwstr>4319eb92-de37-46b1-9449-283565a07d54</vt:lpwstr>
  </property>
  <property fmtid="{D5CDD505-2E9C-101B-9397-08002B2CF9AE}" pid="5" name="ArticulateUseProject">
    <vt:lpwstr>1</vt:lpwstr>
  </property>
  <property fmtid="{D5CDD505-2E9C-101B-9397-08002B2CF9AE}" pid="6" name="ArticulateProjectVersion">
    <vt:lpwstr>8</vt:lpwstr>
  </property>
  <property fmtid="{D5CDD505-2E9C-101B-9397-08002B2CF9AE}" pid="7" name="ArticulateGUID">
    <vt:lpwstr>C52C96BE-55B8-40F3-936E-D611D5CE3878</vt:lpwstr>
  </property>
  <property fmtid="{D5CDD505-2E9C-101B-9397-08002B2CF9AE}" pid="8" name="ArticulateProjectFull">
    <vt:lpwstr>H:\HRB secondary data grant\Communications\Project overview and development of the database (for website).ppta</vt:lpwstr>
  </property>
</Properties>
</file>