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4"/>
  </p:notesMasterIdLst>
  <p:sldIdLst>
    <p:sldId id="256" r:id="rId6"/>
    <p:sldId id="291" r:id="rId7"/>
    <p:sldId id="257" r:id="rId8"/>
    <p:sldId id="295" r:id="rId9"/>
    <p:sldId id="272" r:id="rId10"/>
    <p:sldId id="292" r:id="rId11"/>
    <p:sldId id="293" r:id="rId12"/>
    <p:sldId id="294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5090"/>
    <a:srgbClr val="003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515" autoAdjust="0"/>
  </p:normalViewPr>
  <p:slideViewPr>
    <p:cSldViewPr snapToGrid="0">
      <p:cViewPr varScale="1">
        <p:scale>
          <a:sx n="91" d="100"/>
          <a:sy n="91" d="100"/>
        </p:scale>
        <p:origin x="12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B2E95-978A-46DA-AB53-06D078B12745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77DE9-C770-4221-A410-70D1BBBA314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1207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7DE9-C770-4221-A410-70D1BBBA314D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6575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7DE9-C770-4221-A410-70D1BBBA314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149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Codes link</a:t>
            </a:r>
            <a:r>
              <a:rPr lang="en-IE" baseline="0" dirty="0" smtClean="0"/>
              <a:t> to specific </a:t>
            </a:r>
            <a:r>
              <a:rPr lang="en-IE" baseline="0" dirty="0" smtClean="0"/>
              <a:t>variables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7DE9-C770-4221-A410-70D1BBBA314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6606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7DE9-C770-4221-A410-70D1BBBA314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4034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7DE9-C770-4221-A410-70D1BBBA314D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7344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7DE9-C770-4221-A410-70D1BBBA314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4104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77DE9-C770-4221-A410-70D1BBBA314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9875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95895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7266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>
            <a:lvl1pPr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2862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3566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224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2607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3754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>
                <a:solidFill>
                  <a:srgbClr val="003F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1299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3643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003F5C"/>
                </a:solidFill>
              </a:defRPr>
            </a:lvl1pPr>
            <a:lvl2pPr>
              <a:defRPr>
                <a:solidFill>
                  <a:srgbClr val="003F5C"/>
                </a:solidFill>
              </a:defRPr>
            </a:lvl2pPr>
            <a:lvl3pPr>
              <a:defRPr>
                <a:solidFill>
                  <a:srgbClr val="003F5C"/>
                </a:solidFill>
              </a:defRPr>
            </a:lvl3pPr>
            <a:lvl4pPr>
              <a:defRPr>
                <a:solidFill>
                  <a:srgbClr val="003F5C"/>
                </a:solidFill>
              </a:defRPr>
            </a:lvl4pPr>
            <a:lvl5pPr>
              <a:defRPr>
                <a:solidFill>
                  <a:srgbClr val="003F5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289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3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365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2FE2E6A-01D2-4277-988C-666DB5E391F3}" type="datetimeFigureOut">
              <a:rPr lang="en-IE" smtClean="0"/>
              <a:t>26/02/2021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D7ECAC-8EBD-4E2E-AF4D-48A2A2FD5682}" type="slidenum">
              <a:rPr lang="en-IE" smtClean="0"/>
              <a:t>‹#›</a:t>
            </a:fld>
            <a:endParaRPr lang="en-I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5" y="6459785"/>
            <a:ext cx="1099828" cy="365125"/>
          </a:xfrm>
          <a:prstGeom prst="rect">
            <a:avLst/>
          </a:prstGeom>
        </p:spPr>
      </p:pic>
    </p:spTree>
    <p:custDataLst>
      <p:tags r:id="rId13"/>
    </p:custDataLst>
    <p:extLst>
      <p:ext uri="{BB962C8B-B14F-4D97-AF65-F5344CB8AC3E}">
        <p14:creationId xmlns:p14="http://schemas.microsoft.com/office/powerpoint/2010/main" val="114943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rgbClr val="003F5C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003F5C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003F5C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003F5C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003F5C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003F5C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5" Type="http://schemas.openxmlformats.org/officeDocument/2006/relationships/image" Target="../media/image7.jpg"/><Relationship Id="rId4" Type="http://schemas.openxmlformats.org/officeDocument/2006/relationships/hyperlink" Target="https://www.hiqa.ie/areas-we-work/Database-of-Statutory-Notification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3F5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Accessing and using the database</a:t>
            </a:r>
            <a:endParaRPr lang="en-IE" sz="6000" dirty="0">
              <a:solidFill>
                <a:srgbClr val="003F5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cap="none" dirty="0" smtClean="0">
                <a:solidFill>
                  <a:srgbClr val="003F5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Paul Dunbar, Senior Researcher, HIQA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7" y="434681"/>
            <a:ext cx="2363874" cy="860964"/>
          </a:xfrm>
          <a:prstGeom prst="rect">
            <a:avLst/>
          </a:prstGeom>
        </p:spPr>
      </p:pic>
      <p:pic>
        <p:nvPicPr>
          <p:cNvPr id="12" name="Picture 11" descr="HIQA-logo - Columban Missionarie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675" y="312713"/>
            <a:ext cx="1691005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1162" y="346735"/>
            <a:ext cx="2962275" cy="9834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005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654233"/>
            <a:ext cx="10058400" cy="448531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 this short presentation I will outline: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How to access the database through Tableau Public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tools are available to support the use of the database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updates will be made available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3686" y="2133565"/>
            <a:ext cx="2363874" cy="8609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966" y="3390734"/>
            <a:ext cx="2189313" cy="17710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84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Tableau Public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654233"/>
            <a:ext cx="10058400" cy="448531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We have chosen to use the online platform Tableau Public for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hosting the open database online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This allows is to create a user-friendly interface with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data visualizations 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Some of the </a:t>
            </a:r>
            <a:r>
              <a:rPr lang="en-US" dirty="0" smtClean="0"/>
              <a:t>interface is interactive and users will be able to get a quick overview of the data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885" y="1986980"/>
            <a:ext cx="2804160" cy="17068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7778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codes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r>
              <a:rPr lang="en-IE" sz="3800" b="1" u="sng" dirty="0">
                <a:solidFill>
                  <a:srgbClr val="BC5090"/>
                </a:solidFill>
              </a:rPr>
              <a:t>3-Day</a:t>
            </a:r>
            <a:endParaRPr lang="en-IE" sz="3800" dirty="0">
              <a:solidFill>
                <a:srgbClr val="BC5090"/>
              </a:solidFill>
            </a:endParaRPr>
          </a:p>
          <a:p>
            <a:r>
              <a:rPr lang="en-IE" sz="3800" b="1" dirty="0"/>
              <a:t>NF01</a:t>
            </a:r>
            <a:r>
              <a:rPr lang="en-IE" sz="3800" dirty="0"/>
              <a:t> - Unexpected Death</a:t>
            </a:r>
          </a:p>
          <a:p>
            <a:r>
              <a:rPr lang="en-IE" sz="3800" b="1" dirty="0"/>
              <a:t>NF02</a:t>
            </a:r>
            <a:r>
              <a:rPr lang="en-IE" sz="3800" dirty="0"/>
              <a:t> - Disease Outbreak</a:t>
            </a:r>
          </a:p>
          <a:p>
            <a:r>
              <a:rPr lang="en-IE" sz="3800" b="1" dirty="0"/>
              <a:t>NF03</a:t>
            </a:r>
            <a:r>
              <a:rPr lang="en-IE" sz="3800" dirty="0"/>
              <a:t> - Serious Injury</a:t>
            </a:r>
          </a:p>
          <a:p>
            <a:r>
              <a:rPr lang="en-IE" sz="3800" b="1" dirty="0"/>
              <a:t>NF05</a:t>
            </a:r>
            <a:r>
              <a:rPr lang="en-IE" sz="3800" dirty="0"/>
              <a:t> - Unexplained Absence</a:t>
            </a:r>
          </a:p>
          <a:p>
            <a:r>
              <a:rPr lang="en-IE" sz="3800" b="1" dirty="0"/>
              <a:t>NF06</a:t>
            </a:r>
            <a:r>
              <a:rPr lang="en-IE" sz="3800" dirty="0"/>
              <a:t> - Abuse</a:t>
            </a:r>
          </a:p>
          <a:p>
            <a:r>
              <a:rPr lang="en-IE" sz="3800" b="1" dirty="0"/>
              <a:t>NF07</a:t>
            </a:r>
            <a:r>
              <a:rPr lang="en-IE" sz="3800" dirty="0"/>
              <a:t> - Misconduct</a:t>
            </a:r>
          </a:p>
          <a:p>
            <a:r>
              <a:rPr lang="en-IE" sz="3800" b="1" dirty="0"/>
              <a:t>NF08</a:t>
            </a:r>
            <a:r>
              <a:rPr lang="en-IE" sz="3800" dirty="0"/>
              <a:t> - Professional Review</a:t>
            </a:r>
          </a:p>
          <a:p>
            <a:r>
              <a:rPr lang="en-IE" sz="3800" b="1" dirty="0"/>
              <a:t>NF09</a:t>
            </a:r>
            <a:r>
              <a:rPr lang="en-IE" sz="3800" dirty="0"/>
              <a:t> - Fire or Loss of water/power/heat</a:t>
            </a:r>
          </a:p>
          <a:p>
            <a:r>
              <a:rPr lang="en-IE" dirty="0"/>
              <a:t/>
            </a:r>
            <a:br>
              <a:rPr lang="en-IE" dirty="0"/>
            </a:br>
            <a:endParaRPr lang="en-IE" dirty="0"/>
          </a:p>
          <a:p>
            <a:r>
              <a:rPr lang="en-IE" dirty="0"/>
              <a:t/>
            </a:r>
            <a:br>
              <a:rPr lang="en-IE" dirty="0"/>
            </a:br>
            <a:endParaRPr lang="en-US" dirty="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endParaRPr lang="en-IE" dirty="0" smtClean="0"/>
          </a:p>
          <a:p>
            <a:r>
              <a:rPr lang="en-IE" sz="3800" b="1" u="sng" dirty="0">
                <a:solidFill>
                  <a:srgbClr val="BC5090"/>
                </a:solidFill>
              </a:rPr>
              <a:t>Quarterly</a:t>
            </a:r>
            <a:endParaRPr lang="en-IE" sz="3800" dirty="0">
              <a:solidFill>
                <a:srgbClr val="BC5090"/>
              </a:solidFill>
            </a:endParaRPr>
          </a:p>
          <a:p>
            <a:r>
              <a:rPr lang="en-IE" sz="3800" b="1" dirty="0"/>
              <a:t>NF39</a:t>
            </a:r>
            <a:r>
              <a:rPr lang="en-IE" sz="3800" dirty="0"/>
              <a:t> - Quarterly Notification</a:t>
            </a:r>
          </a:p>
          <a:p>
            <a:r>
              <a:rPr lang="en-IE" sz="3800" b="1" dirty="0"/>
              <a:t>NF39A</a:t>
            </a:r>
            <a:r>
              <a:rPr lang="en-IE" sz="3800" dirty="0"/>
              <a:t> - Restraint Use</a:t>
            </a:r>
          </a:p>
          <a:p>
            <a:r>
              <a:rPr lang="en-IE" sz="3800" b="1" dirty="0"/>
              <a:t>NF39B</a:t>
            </a:r>
            <a:r>
              <a:rPr lang="en-IE" sz="3800" dirty="0"/>
              <a:t> - Fire Alarm Activation</a:t>
            </a:r>
          </a:p>
          <a:p>
            <a:r>
              <a:rPr lang="en-IE" sz="3800" b="1" dirty="0"/>
              <a:t>NF39C</a:t>
            </a:r>
            <a:r>
              <a:rPr lang="en-IE" sz="3800" dirty="0"/>
              <a:t> - Theft/Burglary</a:t>
            </a:r>
          </a:p>
          <a:p>
            <a:r>
              <a:rPr lang="en-IE" sz="3800" b="1" dirty="0"/>
              <a:t>NF39D</a:t>
            </a:r>
            <a:r>
              <a:rPr lang="en-IE" sz="3800" dirty="0"/>
              <a:t> - Minor Injury (Disability)</a:t>
            </a:r>
          </a:p>
          <a:p>
            <a:r>
              <a:rPr lang="en-IE" sz="3800" b="1" dirty="0"/>
              <a:t>NF39D</a:t>
            </a:r>
            <a:r>
              <a:rPr lang="en-IE" sz="3800" dirty="0"/>
              <a:t> - Death (Nursing Home)</a:t>
            </a:r>
          </a:p>
          <a:p>
            <a:r>
              <a:rPr lang="en-IE" sz="3800" b="1" dirty="0"/>
              <a:t>NF39E</a:t>
            </a:r>
            <a:r>
              <a:rPr lang="en-IE" sz="3800" dirty="0"/>
              <a:t> - Death (Disability)</a:t>
            </a:r>
          </a:p>
          <a:p>
            <a:r>
              <a:rPr lang="en-IE" sz="3800" b="1" dirty="0"/>
              <a:t>NF39E</a:t>
            </a:r>
            <a:r>
              <a:rPr lang="en-IE" sz="3800" dirty="0"/>
              <a:t> - Pressure Sore (Nursing Home)</a:t>
            </a:r>
          </a:p>
          <a:p>
            <a:endParaRPr lang="en-I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89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database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You can find the link to Tableau and a link to the full Excel file here: </a:t>
            </a:r>
          </a:p>
          <a:p>
            <a:pPr marL="0" indent="0">
              <a:buNone/>
            </a:pPr>
            <a:r>
              <a:rPr lang="en-IE" dirty="0" smtClean="0"/>
              <a:t>	</a:t>
            </a:r>
            <a:r>
              <a:rPr lang="en-IE" u="sng" dirty="0">
                <a:hlinkClick r:id="rId4"/>
              </a:rPr>
              <a:t>https://</a:t>
            </a:r>
            <a:r>
              <a:rPr lang="en-IE" u="sng" dirty="0" smtClean="0">
                <a:hlinkClick r:id="rId4"/>
              </a:rPr>
              <a:t>www.hiqa.ie/areas-we-work/Database-of-Statutory-Notifications</a:t>
            </a:r>
            <a:endParaRPr lang="en-IE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The </a:t>
            </a:r>
            <a:r>
              <a:rPr lang="en-IE" dirty="0" smtClean="0"/>
              <a:t>Tableau homepage </a:t>
            </a:r>
            <a:r>
              <a:rPr lang="en-IE" dirty="0" smtClean="0"/>
              <a:t>shows an overview of the data in a bubble chart. There is also a list of the types of notification for reference. </a:t>
            </a:r>
          </a:p>
          <a:p>
            <a:pPr>
              <a:buFont typeface="Wingdings" panose="05000000000000000000" pitchFamily="2" charset="2"/>
              <a:buChar char="§"/>
            </a:pPr>
            <a:endParaRPr lang="en-IE" dirty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You can use tabs to navigate to data for each type of notification. You can download the data within a tab where you see the download symbol.</a:t>
            </a:r>
          </a:p>
          <a:p>
            <a:pPr>
              <a:buFont typeface="Wingdings" panose="05000000000000000000" pitchFamily="2" charset="2"/>
              <a:buChar char="§"/>
            </a:pPr>
            <a:endParaRPr lang="en-IE" dirty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Live demo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532" y="4561490"/>
            <a:ext cx="2207338" cy="14159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918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We have developed a range of tools to help </a:t>
            </a:r>
          </a:p>
          <a:p>
            <a:pPr marL="0" indent="0">
              <a:buNone/>
            </a:pPr>
            <a:r>
              <a:rPr lang="en-IE" dirty="0" smtClean="0"/>
              <a:t>people understand and interpret the data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IE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IE" dirty="0" smtClean="0"/>
              <a:t>Data Quality Statement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E" dirty="0" smtClean="0"/>
              <a:t>Data dictionary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E" dirty="0" smtClean="0"/>
              <a:t>Data map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E" dirty="0" smtClean="0"/>
              <a:t>E-learning module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IE" dirty="0"/>
          </a:p>
          <a:p>
            <a:pPr lvl="1">
              <a:buFont typeface="Wingdings" panose="05000000000000000000" pitchFamily="2" charset="2"/>
              <a:buChar char="Ø"/>
            </a:pPr>
            <a:endParaRPr lang="en-IE" dirty="0" smtClean="0"/>
          </a:p>
          <a:p>
            <a:pPr marL="179388" lvl="1" indent="-179388">
              <a:buFont typeface="Wingdings" panose="05000000000000000000" pitchFamily="2" charset="2"/>
              <a:buChar char="§"/>
            </a:pPr>
            <a:r>
              <a:rPr lang="en-IE" dirty="0" smtClean="0"/>
              <a:t>These are all available on the HIQA website, under ‘Areas we work in’ or </a:t>
            </a:r>
            <a:r>
              <a:rPr lang="en-IE" u="sng" dirty="0"/>
              <a:t>https://www.hiqa.ie/areas-we-work/Database-of-Statutory-Notifications</a:t>
            </a:r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791" y="1845734"/>
            <a:ext cx="4390097" cy="30498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78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updates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The data available today covers 2013-2019</a:t>
            </a:r>
          </a:p>
          <a:p>
            <a:pPr>
              <a:buFont typeface="Wingdings" panose="05000000000000000000" pitchFamily="2" charset="2"/>
              <a:buChar char="§"/>
            </a:pPr>
            <a:endParaRPr lang="en-I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Additional data will be made available on a yearly basis</a:t>
            </a:r>
          </a:p>
          <a:p>
            <a:pPr>
              <a:buFont typeface="Wingdings" panose="05000000000000000000" pitchFamily="2" charset="2"/>
              <a:buChar char="§"/>
            </a:pPr>
            <a:endParaRPr lang="en-I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We will download, clean and recode data after the first quarter of every year </a:t>
            </a:r>
          </a:p>
          <a:p>
            <a:pPr>
              <a:buFont typeface="Wingdings" panose="05000000000000000000" pitchFamily="2" charset="2"/>
              <a:buChar char="§"/>
            </a:pPr>
            <a:endParaRPr lang="en-I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IE" dirty="0" smtClean="0"/>
              <a:t>Data for 2020 will include specific notifications for COVID-19 under the outbreak of disease notification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IE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IE" dirty="0" smtClean="0"/>
          </a:p>
          <a:p>
            <a:pPr>
              <a:buFont typeface="Wingdings" panose="05000000000000000000" pitchFamily="2" charset="2"/>
              <a:buChar char="§"/>
            </a:pPr>
            <a:endParaRPr lang="en-I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04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894" y="2136423"/>
            <a:ext cx="10058400" cy="1450757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IE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IE" dirty="0" smtClean="0"/>
          </a:p>
          <a:p>
            <a:pPr>
              <a:buFont typeface="Wingdings" panose="05000000000000000000" pitchFamily="2" charset="2"/>
              <a:buChar char="§"/>
            </a:pP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350" y="4454578"/>
            <a:ext cx="2648320" cy="9240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900" y="4454578"/>
            <a:ext cx="2962275" cy="9810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5050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RETROSPECT" val="TqMIlV2Y"/>
  <p:tag name="ARTICULATE_SLIDE_COUNT" val="2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LENS Project">
      <a:dk1>
        <a:srgbClr val="003F5C"/>
      </a:dk1>
      <a:lt1>
        <a:sysClr val="window" lastClr="FFFFFF"/>
      </a:lt1>
      <a:dk2>
        <a:srgbClr val="58508D"/>
      </a:dk2>
      <a:lt2>
        <a:srgbClr val="CCDDEA"/>
      </a:lt2>
      <a:accent1>
        <a:srgbClr val="BC5090"/>
      </a:accent1>
      <a:accent2>
        <a:srgbClr val="003F5C"/>
      </a:accent2>
      <a:accent3>
        <a:srgbClr val="58508D"/>
      </a:accent3>
      <a:accent4>
        <a:srgbClr val="FF6361"/>
      </a:accent4>
      <a:accent5>
        <a:srgbClr val="FFA600"/>
      </a:accent5>
      <a:accent6>
        <a:srgbClr val="8C8C8C"/>
      </a:accent6>
      <a:hlink>
        <a:srgbClr val="8C8C8C"/>
      </a:hlink>
      <a:folHlink>
        <a:srgbClr val="FFA60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ct Deliverable" ma:contentTypeID="0x010101001C31D70C0161854AB1B9194A2651896D0104020300765DCCF3582738418B5856962EF83454" ma:contentTypeVersion="46" ma:contentTypeDescription="" ma:contentTypeScope="" ma:versionID="05a525544989b510f7ad55223412a0a5">
  <xsd:schema xmlns:xsd="http://www.w3.org/2001/XMLSchema" xmlns:xs="http://www.w3.org/2001/XMLSchema" xmlns:p="http://schemas.microsoft.com/office/2006/metadata/properties" xmlns:ns2="e3872a65-60df-466a-8145-c4a4ed4c4144" targetNamespace="http://schemas.microsoft.com/office/2006/metadata/properties" ma:root="true" ma:fieldsID="8617c06d391ab0955e6643e86fe3a34f" ns2:_="">
    <xsd:import namespace="e3872a65-60df-466a-8145-c4a4ed4c414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872a65-60df-466a-8145-c4a4ed4c4144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1" nillable="true" ma:taxonomy="true" ma:internalName="TaxKeywordTaxHTField" ma:taxonomyFieldName="TaxKeyword" ma:displayName="Enterprise Keywords" ma:readOnly="false" ma:fieldId="{23f27201-bee3-471e-b2e7-b64fd8b7ca38}" ma:taxonomyMulti="true" ma:sspId="9225d78e-d46c-4981-ab8a-76611e8aabb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ee42b3eb-2f53-43e5-9ba0-c5ea6eebc7f5}" ma:internalName="TaxCatchAll" ma:showField="CatchAllData" ma:web="e3872a65-60df-466a-8145-c4a4ed4c41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ee42b3eb-2f53-43e5-9ba0-c5ea6eebc7f5}" ma:internalName="TaxCatchAllLabel" ma:readOnly="true" ma:showField="CatchAllDataLabel" ma:web="e3872a65-60df-466a-8145-c4a4ed4c41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3872a65-60df-466a-8145-c4a4ed4c4144">
      <Terms xmlns="http://schemas.microsoft.com/office/infopath/2007/PartnerControls"/>
    </TaxKeywordTaxHTField>
    <TaxCatchAll xmlns="e3872a65-60df-466a-8145-c4a4ed4c4144"/>
    <_dlc_DocId xmlns="e3872a65-60df-466a-8145-c4a4ed4c4144">HIQAEDM-1196940438-466</_dlc_DocId>
    <_dlc_DocIdUrl xmlns="e3872a65-60df-466a-8145-c4a4ed4c4144">
      <Url>http://edm/Regulation/Projects/LENSproject/_layouts/15/DocIdRedir.aspx?ID=HIQAEDM-1196940438-466</Url>
      <Description>HIQAEDM-1196940438-466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FD9A88A-1DD3-44A7-8F0B-647A2B1B3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872a65-60df-466a-8145-c4a4ed4c41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6545E-BD54-414C-B146-45D83DF6AA23}">
  <ds:schemaRefs>
    <ds:schemaRef ds:uri="http://purl.org/dc/elements/1.1/"/>
    <ds:schemaRef ds:uri="e3872a65-60df-466a-8145-c4a4ed4c4144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80351E-BFDE-43A1-9D3B-9F946F465FC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EBCDACC-BBE4-447B-9EC8-A63EE20CB51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3339</TotalTime>
  <Words>302</Words>
  <Application>Microsoft Office PowerPoint</Application>
  <PresentationFormat>Widescreen</PresentationFormat>
  <Paragraphs>85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Tahoma</vt:lpstr>
      <vt:lpstr>Wingdings</vt:lpstr>
      <vt:lpstr>Retrospect</vt:lpstr>
      <vt:lpstr>Accessing and using the database</vt:lpstr>
      <vt:lpstr>Introduction</vt:lpstr>
      <vt:lpstr>Tableau Public</vt:lpstr>
      <vt:lpstr>Notification codes</vt:lpstr>
      <vt:lpstr>Accessing the database</vt:lpstr>
      <vt:lpstr>Tools</vt:lpstr>
      <vt:lpstr>Database updates</vt:lpstr>
      <vt:lpstr>Thank You</vt:lpstr>
    </vt:vector>
  </TitlesOfParts>
  <Company>HIQA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O'Connor</dc:creator>
  <cp:lastModifiedBy>Paul Dunbar</cp:lastModifiedBy>
  <cp:revision>96</cp:revision>
  <dcterms:created xsi:type="dcterms:W3CDTF">2020-07-17T09:44:25Z</dcterms:created>
  <dcterms:modified xsi:type="dcterms:W3CDTF">2021-02-26T10:05:59Z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5B3A73FE-DE0B-4D94-86B9-884CF587CFD4</vt:lpwstr>
  </property>
  <property fmtid="{D5CDD505-2E9C-101B-9397-08002B2CF9AE}" pid="3" name="ArticulatePath">
    <vt:lpwstr>Presentation2</vt:lpwstr>
  </property>
  <property fmtid="{D5CDD505-2E9C-101B-9397-08002B2CF9AE}" pid="4" name="ContentTypeId">
    <vt:lpwstr>0x010101001C31D70C0161854AB1B9194A2651896D0104020300765DCCF3582738418B5856962EF83454</vt:lpwstr>
  </property>
  <property fmtid="{D5CDD505-2E9C-101B-9397-08002B2CF9AE}" pid="5" name="_dlc_DocIdItemGuid">
    <vt:lpwstr>eb32fbd4-c47e-4cf7-89fb-e825c45d55de</vt:lpwstr>
  </property>
  <property fmtid="{D5CDD505-2E9C-101B-9397-08002B2CF9AE}" pid="6" name="TaxKeyword">
    <vt:lpwstr/>
  </property>
</Properties>
</file>